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79" r:id="rId3"/>
    <p:sldId id="299" r:id="rId4"/>
    <p:sldId id="300" r:id="rId5"/>
    <p:sldId id="301" r:id="rId6"/>
    <p:sldId id="370" r:id="rId7"/>
    <p:sldId id="303" r:id="rId8"/>
    <p:sldId id="327" r:id="rId9"/>
    <p:sldId id="305" r:id="rId10"/>
    <p:sldId id="308" r:id="rId11"/>
    <p:sldId id="309" r:id="rId12"/>
    <p:sldId id="310" r:id="rId13"/>
    <p:sldId id="328" r:id="rId14"/>
    <p:sldId id="311" r:id="rId15"/>
    <p:sldId id="372" r:id="rId16"/>
    <p:sldId id="371" r:id="rId17"/>
    <p:sldId id="376" r:id="rId18"/>
    <p:sldId id="377" r:id="rId19"/>
    <p:sldId id="329" r:id="rId20"/>
    <p:sldId id="330" r:id="rId21"/>
    <p:sldId id="331" r:id="rId22"/>
    <p:sldId id="378" r:id="rId23"/>
    <p:sldId id="315" r:id="rId24"/>
    <p:sldId id="316" r:id="rId25"/>
    <p:sldId id="318" r:id="rId26"/>
    <p:sldId id="373" r:id="rId27"/>
    <p:sldId id="320" r:id="rId28"/>
    <p:sldId id="321" r:id="rId29"/>
    <p:sldId id="322" r:id="rId30"/>
    <p:sldId id="334" r:id="rId31"/>
    <p:sldId id="325" r:id="rId32"/>
    <p:sldId id="333" r:id="rId33"/>
    <p:sldId id="337" r:id="rId34"/>
    <p:sldId id="338" r:id="rId35"/>
    <p:sldId id="339" r:id="rId36"/>
    <p:sldId id="340" r:id="rId37"/>
    <p:sldId id="342" r:id="rId38"/>
    <p:sldId id="343" r:id="rId39"/>
    <p:sldId id="344" r:id="rId40"/>
    <p:sldId id="345" r:id="rId4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3300"/>
    <a:srgbClr val="006600"/>
    <a:srgbClr val="333399"/>
    <a:srgbClr val="FFFFCC"/>
    <a:srgbClr val="CCFFFF"/>
    <a:srgbClr val="66FF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6" autoAdjust="0"/>
    <p:restoredTop sz="94683" autoAdjust="0"/>
  </p:normalViewPr>
  <p:slideViewPr>
    <p:cSldViewPr>
      <p:cViewPr>
        <p:scale>
          <a:sx n="75" d="100"/>
          <a:sy n="75" d="100"/>
        </p:scale>
        <p:origin x="-1038" y="-72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576"/>
    </p:cViewPr>
  </p:sorterViewPr>
  <p:notesViewPr>
    <p:cSldViewPr>
      <p:cViewPr varScale="1">
        <p:scale>
          <a:sx n="46" d="100"/>
          <a:sy n="46" d="100"/>
        </p:scale>
        <p:origin x="-136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13.xml"/><Relationship Id="rId8" Type="http://schemas.openxmlformats.org/officeDocument/2006/relationships/slide" Target="slides/slide12.xml"/><Relationship Id="rId7" Type="http://schemas.openxmlformats.org/officeDocument/2006/relationships/slide" Target="slides/slide11.xml"/><Relationship Id="rId6" Type="http://schemas.openxmlformats.org/officeDocument/2006/relationships/slide" Target="slides/slide10.xml"/><Relationship Id="rId5" Type="http://schemas.openxmlformats.org/officeDocument/2006/relationships/slide" Target="slides/slide9.xml"/><Relationship Id="rId4" Type="http://schemas.openxmlformats.org/officeDocument/2006/relationships/slide" Target="slides/slide8.xml"/><Relationship Id="rId3" Type="http://schemas.openxmlformats.org/officeDocument/2006/relationships/slide" Target="slides/slide4.xml"/><Relationship Id="rId2" Type="http://schemas.openxmlformats.org/officeDocument/2006/relationships/slide" Target="slides/slide3.xml"/><Relationship Id="rId16" Type="http://schemas.openxmlformats.org/officeDocument/2006/relationships/slide" Target="slides/slide30.xml"/><Relationship Id="rId15" Type="http://schemas.openxmlformats.org/officeDocument/2006/relationships/slide" Target="slides/slide28.xml"/><Relationship Id="rId14" Type="http://schemas.openxmlformats.org/officeDocument/2006/relationships/slide" Target="slides/slide27.xml"/><Relationship Id="rId13" Type="http://schemas.openxmlformats.org/officeDocument/2006/relationships/slide" Target="slides/slide26.xml"/><Relationship Id="rId12" Type="http://schemas.openxmlformats.org/officeDocument/2006/relationships/slide" Target="slides/slide24.xml"/><Relationship Id="rId11" Type="http://schemas.openxmlformats.org/officeDocument/2006/relationships/slide" Target="slides/slide23.xml"/><Relationship Id="rId10" Type="http://schemas.openxmlformats.org/officeDocument/2006/relationships/slide" Target="slides/slide22.xml"/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34A4F7E8-4D6F-4B6C-9EF1-2017B1CAFCD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2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6125CF3C-8484-4296-B924-D3F5ED34876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/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Arc 4"/>
            <p:cNvSpPr/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T0" fmla="*/ 6 w 21600"/>
                <a:gd name="T1" fmla="*/ 0 h 21231"/>
                <a:gd name="T2" fmla="*/ 32 w 21600"/>
                <a:gd name="T3" fmla="*/ 13 h 21231"/>
                <a:gd name="T4" fmla="*/ 0 w 21600"/>
                <a:gd name="T5" fmla="*/ 13 h 212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lnTo>
                    <a:pt x="3976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08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B9981-C670-432F-BC90-CF9A6D77055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04CA7-3E26-4344-94A7-405742096ED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64325-2E89-4EA4-B496-FA3E060755A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585A2-226E-469E-8755-27135F30F8E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7E1FB-9282-4B73-A6EA-26930FBF80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1A3B9-3C80-49A7-BDCB-5ACBFE3B4B2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D691C-D757-4B6F-B5DA-F76D7307197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9A3A4-D342-480F-8391-6F890554474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B8215-53CE-4A77-AEB7-ACF2924AAC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A6082-F478-4C4D-984D-D50CEC4DBF4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8878-C966-46DE-BF4D-03EC1AFC935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C0D73-E8AD-4C12-886A-6AD63B7C2A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F256D-12AD-4677-8B35-5425D51CEF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F2D03-1257-41F8-9713-C3EC219333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79B1F-CF59-4EAC-90B8-CA68FCC7ED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45059" name="Freeform 3"/>
            <p:cNvSpPr/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3" name="Arc 4"/>
            <p:cNvSpPr/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T0" fmla="*/ 0 w 21600"/>
                <a:gd name="T1" fmla="*/ 0 h 21600"/>
                <a:gd name="T2" fmla="*/ 78 w 21600"/>
                <a:gd name="T3" fmla="*/ 34 h 21600"/>
                <a:gd name="T4" fmla="*/ 0 w 21600"/>
                <a:gd name="T5" fmla="*/ 3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06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algn="r">
              <a:defRPr kumimoji="0" sz="1400"/>
            </a:lvl1pPr>
          </a:lstStyle>
          <a:p>
            <a:pPr>
              <a:defRPr/>
            </a:pPr>
            <a:fld id="{97EFE56C-9FC5-434C-8C5F-D022B153DF18}" type="slidenum">
              <a:rPr lang="en-US" altLang="zh-CN"/>
            </a:fld>
            <a:endParaRPr lang="en-US" altLang="zh-CN"/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pull dir="l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2.png"/><Relationship Id="rId7" Type="http://schemas.microsoft.com/office/2007/relationships/media" Target="../media/audio10.wav"/><Relationship Id="rId6" Type="http://schemas.openxmlformats.org/officeDocument/2006/relationships/audio" Target="../media/audio10.wav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oleObject" Target="../embeddings/oleObject5.bin"/><Relationship Id="rId2" Type="http://schemas.openxmlformats.org/officeDocument/2006/relationships/image" Target="../media/image8.png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13.xml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microsoft.com/office/2007/relationships/media" Target="../media/audio11.wav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microsoft.com/office/2007/relationships/media" Target="../media/audio12.wav"/><Relationship Id="rId1" Type="http://schemas.openxmlformats.org/officeDocument/2006/relationships/audio" Target="../media/audio12.wav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3" Type="http://schemas.openxmlformats.org/officeDocument/2006/relationships/image" Target="../media/image2.png"/><Relationship Id="rId2" Type="http://schemas.microsoft.com/office/2007/relationships/media" Target="../media/audio13.wav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14.wav"/><Relationship Id="rId1" Type="http://schemas.openxmlformats.org/officeDocument/2006/relationships/audio" Target="../media/audio14.wav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3" Type="http://schemas.openxmlformats.org/officeDocument/2006/relationships/image" Target="../media/image2.png"/><Relationship Id="rId2" Type="http://schemas.microsoft.com/office/2007/relationships/media" Target="../media/audio15.wav"/><Relationship Id="rId1" Type="http://schemas.openxmlformats.org/officeDocument/2006/relationships/audio" Target="../media/audio15.wav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16.wav"/><Relationship Id="rId1" Type="http://schemas.openxmlformats.org/officeDocument/2006/relationships/audio" Target="../media/audio16.wav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17.wav"/><Relationship Id="rId1" Type="http://schemas.openxmlformats.org/officeDocument/2006/relationships/audio" Target="../media/audio17.wav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image" Target="../media/image2.png"/><Relationship Id="rId2" Type="http://schemas.microsoft.com/office/2007/relationships/media" Target="../media/audio18.wav"/><Relationship Id="rId1" Type="http://schemas.openxmlformats.org/officeDocument/2006/relationships/audio" Target="../media/audio18.wav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microsoft.com/office/2007/relationships/media" Target="../media/audio19.wav"/><Relationship Id="rId1" Type="http://schemas.openxmlformats.org/officeDocument/2006/relationships/audio" Target="../media/audio19.wav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png"/><Relationship Id="rId2" Type="http://schemas.microsoft.com/office/2007/relationships/media" Target="../media/audio2.wav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0.wav"/><Relationship Id="rId1" Type="http://schemas.openxmlformats.org/officeDocument/2006/relationships/audio" Target="../media/audio20.wav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audio21.wav"/><Relationship Id="rId2" Type="http://schemas.openxmlformats.org/officeDocument/2006/relationships/audio" Target="../media/audio21.wav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2.wav"/><Relationship Id="rId1" Type="http://schemas.openxmlformats.org/officeDocument/2006/relationships/audio" Target="../media/audio22.wav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media" Target="../media/audio23.wav"/><Relationship Id="rId3" Type="http://schemas.openxmlformats.org/officeDocument/2006/relationships/audio" Target="../media/audio23.wav"/><Relationship Id="rId2" Type="http://schemas.openxmlformats.org/officeDocument/2006/relationships/image" Target="../media/image12.emf"/><Relationship Id="rId1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microsoft.com/office/2007/relationships/media" Target="../media/audio24.wav"/><Relationship Id="rId1" Type="http://schemas.openxmlformats.org/officeDocument/2006/relationships/audio" Target="../media/audio24.wav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microsoft.com/office/2007/relationships/media" Target="../media/audio25.wav"/><Relationship Id="rId3" Type="http://schemas.openxmlformats.org/officeDocument/2006/relationships/audio" Target="../media/audio25.wav"/><Relationship Id="rId2" Type="http://schemas.openxmlformats.org/officeDocument/2006/relationships/image" Target="../media/image13.emf"/><Relationship Id="rId1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microsoft.com/office/2007/relationships/media" Target="../media/audio26.wav"/><Relationship Id="rId1" Type="http://schemas.openxmlformats.org/officeDocument/2006/relationships/audio" Target="../media/audio26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3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microsoft.com/office/2007/relationships/media" Target="../media/audio27.wav"/><Relationship Id="rId3" Type="http://schemas.openxmlformats.org/officeDocument/2006/relationships/audio" Target="../media/audio27.wav"/><Relationship Id="rId2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image" Target="../media/image2.png"/><Relationship Id="rId2" Type="http://schemas.microsoft.com/office/2007/relationships/media" Target="../media/audio28.wav"/><Relationship Id="rId1" Type="http://schemas.openxmlformats.org/officeDocument/2006/relationships/audio" Target="../media/audio28.wav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3" Type="http://schemas.openxmlformats.org/officeDocument/2006/relationships/image" Target="../media/image2.png"/><Relationship Id="rId2" Type="http://schemas.microsoft.com/office/2007/relationships/media" Target="../media/audio29.wav"/><Relationship Id="rId1" Type="http://schemas.openxmlformats.org/officeDocument/2006/relationships/audio" Target="../media/audio29.wav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microsoft.com/office/2007/relationships/media" Target="../media/audio30.wav"/><Relationship Id="rId1" Type="http://schemas.openxmlformats.org/officeDocument/2006/relationships/audio" Target="../media/audio30.wav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microsoft.com/office/2007/relationships/media" Target="../media/audio31.wav"/><Relationship Id="rId1" Type="http://schemas.openxmlformats.org/officeDocument/2006/relationships/audio" Target="../media/audio31.wav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microsoft.com/office/2007/relationships/media" Target="../media/audio32.wav"/><Relationship Id="rId1" Type="http://schemas.openxmlformats.org/officeDocument/2006/relationships/audio" Target="../media/audio32.wav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microsoft.com/office/2007/relationships/media" Target="../media/audio33.wav"/><Relationship Id="rId1" Type="http://schemas.openxmlformats.org/officeDocument/2006/relationships/audio" Target="../media/audio33.wav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microsoft.com/office/2007/relationships/media" Target="../media/audio34.wav"/><Relationship Id="rId1" Type="http://schemas.openxmlformats.org/officeDocument/2006/relationships/audio" Target="../media/audio34.wav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microsoft.com/office/2007/relationships/media" Target="../media/audio35.wav"/><Relationship Id="rId1" Type="http://schemas.openxmlformats.org/officeDocument/2006/relationships/audio" Target="../media/audio35.wav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.xml"/><Relationship Id="rId3" Type="http://schemas.openxmlformats.org/officeDocument/2006/relationships/image" Target="../media/image2.png"/><Relationship Id="rId2" Type="http://schemas.microsoft.com/office/2007/relationships/media" Target="../media/audio36.wav"/><Relationship Id="rId1" Type="http://schemas.openxmlformats.org/officeDocument/2006/relationships/audio" Target="../media/audio36.wav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Relationship Id="rId3" Type="http://schemas.openxmlformats.org/officeDocument/2006/relationships/image" Target="../media/image2.png"/><Relationship Id="rId2" Type="http://schemas.microsoft.com/office/2007/relationships/media" Target="../media/audio37.wav"/><Relationship Id="rId1" Type="http://schemas.openxmlformats.org/officeDocument/2006/relationships/audio" Target="../media/audio37.wav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Relationship Id="rId3" Type="http://schemas.openxmlformats.org/officeDocument/2006/relationships/image" Target="../media/image15.png"/><Relationship Id="rId2" Type="http://schemas.microsoft.com/office/2007/relationships/media" Target="../media/audio38.wav"/><Relationship Id="rId1" Type="http://schemas.openxmlformats.org/officeDocument/2006/relationships/audio" Target="../media/audio38.wav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image" Target="../media/image17.png"/><Relationship Id="rId3" Type="http://schemas.microsoft.com/office/2007/relationships/media" Target="../media/audio39.wav"/><Relationship Id="rId2" Type="http://schemas.openxmlformats.org/officeDocument/2006/relationships/audio" Target="../media/audio39.wav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5.png"/><Relationship Id="rId3" Type="http://schemas.microsoft.com/office/2007/relationships/media" Target="../media/audio4.wav"/><Relationship Id="rId2" Type="http://schemas.openxmlformats.org/officeDocument/2006/relationships/audio" Target="../media/audio4.wav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5.wav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.xml"/><Relationship Id="rId3" Type="http://schemas.openxmlformats.org/officeDocument/2006/relationships/image" Target="../media/image6.png"/><Relationship Id="rId2" Type="http://schemas.microsoft.com/office/2007/relationships/media" Target="../media/audio6.wav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2.png"/><Relationship Id="rId2" Type="http://schemas.microsoft.com/office/2007/relationships/media" Target="../media/audio7.wav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8.wav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microsoft.com/office/2007/relationships/media" Target="../media/audio9.wav"/><Relationship Id="rId3" Type="http://schemas.openxmlformats.org/officeDocument/2006/relationships/audio" Target="../media/audio9.wav"/><Relationship Id="rId2" Type="http://schemas.openxmlformats.org/officeDocument/2006/relationships/image" Target="../media/image7.png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5"/>
          <p:cNvGrpSpPr/>
          <p:nvPr/>
        </p:nvGrpSpPr>
        <p:grpSpPr bwMode="auto">
          <a:xfrm>
            <a:off x="0" y="0"/>
            <a:ext cx="9144000" cy="7086600"/>
            <a:chOff x="0" y="0"/>
            <a:chExt cx="5760" cy="4464"/>
          </a:xfrm>
        </p:grpSpPr>
        <p:graphicFrame>
          <p:nvGraphicFramePr>
            <p:cNvPr id="2051" name="Object 2"/>
            <p:cNvGraphicFramePr>
              <a:graphicFrameLocks noChangeAspect="1"/>
            </p:cNvGraphicFramePr>
            <p:nvPr/>
          </p:nvGraphicFramePr>
          <p:xfrm>
            <a:off x="0" y="0"/>
            <a:ext cx="5760" cy="4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0" name="幻灯片" r:id="rId1" imgW="2031365" imgH="1524000" progId="PowerPoint.Slide.8">
                    <p:embed/>
                  </p:oleObj>
                </mc:Choice>
                <mc:Fallback>
                  <p:oleObj name="幻灯片" r:id="rId1" imgW="2031365" imgH="1524000" progId="PowerPoint.Slide.8">
                    <p:embed/>
                    <p:pic>
                      <p:nvPicPr>
                        <p:cNvPr id="0" name="Picture 604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5760" cy="4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0" name="Rectangle 4"/>
            <p:cNvSpPr>
              <a:spLocks noChangeArrowheads="1"/>
            </p:cNvSpPr>
            <p:nvPr/>
          </p:nvSpPr>
          <p:spPr bwMode="auto">
            <a:xfrm>
              <a:off x="1742" y="3744"/>
              <a:ext cx="116" cy="57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zh-CN" sz="54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endParaRPr>
            </a:p>
          </p:txBody>
        </p:sp>
      </p:grp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323850" y="3861048"/>
            <a:ext cx="8569325" cy="9239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第</a:t>
            </a:r>
            <a:r>
              <a:rPr lang="en-US" altLang="zh-CN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8</a:t>
            </a: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章  单片机的串行接口</a:t>
            </a:r>
            <a:r>
              <a:rPr lang="en-US" altLang="zh-CN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-1</a:t>
            </a:r>
            <a:endParaRPr lang="zh-CN" altLang="en-US" sz="5400" b="1" dirty="0"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1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692" name="Object 4"/>
          <p:cNvGraphicFramePr>
            <a:graphicFrameLocks noChangeAspect="1"/>
          </p:cNvGraphicFramePr>
          <p:nvPr>
            <p:ph type="clipArt" sz="half" idx="2"/>
          </p:nvPr>
        </p:nvGraphicFramePr>
        <p:xfrm>
          <a:off x="900113" y="260350"/>
          <a:ext cx="76200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BMP 图象" r:id="rId1" imgW="4371975" imgH="1343025" progId="Paint.Picture">
                  <p:embed/>
                </p:oleObj>
              </mc:Choice>
              <mc:Fallback>
                <p:oleObj name="BMP 图象" r:id="rId1" imgW="4371975" imgH="134302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0350"/>
                        <a:ext cx="76200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1143000" y="2819400"/>
            <a:ext cx="63246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3.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全双工方式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</p:txBody>
      </p:sp>
      <p:graphicFrame>
        <p:nvGraphicFramePr>
          <p:cNvPr id="114697" name="Object 9"/>
          <p:cNvGraphicFramePr>
            <a:graphicFrameLocks noChangeAspect="1"/>
          </p:cNvGraphicFramePr>
          <p:nvPr/>
        </p:nvGraphicFramePr>
        <p:xfrm>
          <a:off x="871538" y="4406900"/>
          <a:ext cx="75438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BMP 图象" r:id="rId3" imgW="4362450" imgH="1314450" progId="Paint.Picture">
                  <p:embed/>
                </p:oleObj>
              </mc:Choice>
              <mc:Fallback>
                <p:oleObj name="BMP 图象" r:id="rId3" imgW="4362450" imgH="1314450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4406900"/>
                        <a:ext cx="75438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169863" y="3644900"/>
            <a:ext cx="8713787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/>
              <a:t>            </a:t>
            </a:r>
            <a:r>
              <a:rPr lang="zh-CN" altLang="en-US" sz="2800" b="1"/>
              <a:t>通信双方可以同时发送和接收数据。</a:t>
            </a:r>
            <a:r>
              <a:rPr lang="zh-CN" altLang="en-US" sz="2800"/>
              <a:t> </a:t>
            </a:r>
            <a:endParaRPr lang="zh-CN" altLang="en-US" sz="2800"/>
          </a:p>
        </p:txBody>
      </p:sp>
      <p:grpSp>
        <p:nvGrpSpPr>
          <p:cNvPr id="2" name="Group 18"/>
          <p:cNvGrpSpPr/>
          <p:nvPr/>
        </p:nvGrpSpPr>
        <p:grpSpPr bwMode="auto">
          <a:xfrm>
            <a:off x="900113" y="260350"/>
            <a:ext cx="7632700" cy="2441575"/>
            <a:chOff x="1701" y="346"/>
            <a:chExt cx="4808" cy="1538"/>
          </a:xfrm>
        </p:grpSpPr>
        <p:pic>
          <p:nvPicPr>
            <p:cNvPr id="12295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" y="346"/>
              <a:ext cx="4808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6" name="Line 14"/>
            <p:cNvSpPr>
              <a:spLocks noChangeShapeType="1"/>
            </p:cNvSpPr>
            <p:nvPr/>
          </p:nvSpPr>
          <p:spPr bwMode="auto">
            <a:xfrm flipH="1">
              <a:off x="3090" y="1026"/>
              <a:ext cx="261" cy="22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/>
            <a:lstStyle/>
            <a:p>
              <a:endParaRPr lang="zh-CN" altLang="en-US"/>
            </a:p>
          </p:txBody>
        </p:sp>
        <p:sp>
          <p:nvSpPr>
            <p:cNvPr id="12297" name="Rectangle 15"/>
            <p:cNvSpPr>
              <a:spLocks noChangeArrowheads="1"/>
            </p:cNvSpPr>
            <p:nvPr/>
          </p:nvSpPr>
          <p:spPr bwMode="auto">
            <a:xfrm>
              <a:off x="3152" y="709"/>
              <a:ext cx="227" cy="3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2298" name="Rectangle 16"/>
            <p:cNvSpPr>
              <a:spLocks noChangeArrowheads="1"/>
            </p:cNvSpPr>
            <p:nvPr/>
          </p:nvSpPr>
          <p:spPr bwMode="auto">
            <a:xfrm>
              <a:off x="4876" y="1026"/>
              <a:ext cx="261" cy="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12299" name="Line 17"/>
            <p:cNvSpPr>
              <a:spLocks noChangeShapeType="1"/>
            </p:cNvSpPr>
            <p:nvPr/>
          </p:nvSpPr>
          <p:spPr bwMode="auto">
            <a:xfrm flipH="1">
              <a:off x="4876" y="799"/>
              <a:ext cx="261" cy="22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advTm="4465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4696" grpId="0"/>
      <p:bldP spid="11469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0" name="Rectangle 8"/>
          <p:cNvSpPr>
            <a:spLocks noGrp="1" noChangeArrowheads="1"/>
          </p:cNvSpPr>
          <p:nvPr>
            <p:ph type="title"/>
          </p:nvPr>
        </p:nvSpPr>
        <p:spPr>
          <a:xfrm>
            <a:off x="395288" y="2997200"/>
            <a:ext cx="8305800" cy="4038600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</a:rPr>
              <a:t>1.</a:t>
            </a:r>
            <a:r>
              <a:rPr lang="zh-CN" altLang="en-US" sz="2800" b="1" dirty="0" smtClean="0">
                <a:solidFill>
                  <a:schemeClr val="accent1"/>
                </a:solidFill>
              </a:rPr>
              <a:t>实现数据格式化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 </a:t>
            </a:r>
            <a:br>
              <a:rPr lang="zh-CN" altLang="en-US" sz="2800" b="1" dirty="0" smtClean="0">
                <a:solidFill>
                  <a:schemeClr val="tx1"/>
                </a:solidFill>
              </a:rPr>
            </a:br>
            <a:r>
              <a:rPr lang="zh-CN" altLang="en-US" sz="2800" b="1" dirty="0" smtClean="0">
                <a:solidFill>
                  <a:schemeClr val="tx1"/>
                </a:solidFill>
              </a:rPr>
              <a:t>       因为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CPU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发出的数据是并行数据，接口电路应实现不同串行通信方式下的数据格式化任务， 如自动生成起、止位的帧数据格式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(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异步方式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)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或在待传送的数据块前加上同步字符等。  </a:t>
            </a:r>
            <a:endParaRPr lang="zh-CN" alt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0" y="260350"/>
            <a:ext cx="8839200" cy="3529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457200" indent="-457200">
              <a:lnSpc>
                <a:spcPct val="115000"/>
              </a:lnSpc>
              <a:defRPr/>
            </a:pPr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  <a:p>
            <a:pPr marL="457200" indent="-457200">
              <a:lnSpc>
                <a:spcPct val="115000"/>
              </a:lnSpc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  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在串行传输中，通信的双方都按通信协议进行。所谓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通信协议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就是通信双方必须共同遵守的 一种约定，包括数据的格式、同步的方式、传送的步骤、检纠错方式及控制字符的定义 等。</a:t>
            </a: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  <a:p>
            <a:pPr marL="457200" indent="-457200">
              <a:lnSpc>
                <a:spcPct val="115000"/>
              </a:lnSpc>
              <a:defRPr/>
            </a:pPr>
            <a:endParaRPr lang="en-US" altLang="zh-CN" sz="28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  <a:p>
            <a:pPr marL="457200" indent="-457200">
              <a:lnSpc>
                <a:spcPct val="115000"/>
              </a:lnSpc>
              <a:defRPr/>
            </a:pP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           </a:t>
            </a:r>
            <a:r>
              <a:rPr lang="en-US" altLang="zh-CN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8.1.3  </a:t>
            </a: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串行接口的任务</a:t>
            </a:r>
            <a:endParaRPr lang="zh-CN" altLang="en-US" sz="36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  <a:p>
            <a:pPr marL="457200" indent="-457200">
              <a:lnSpc>
                <a:spcPct val="115000"/>
              </a:lnSpc>
              <a:defRPr/>
            </a:pPr>
            <a:r>
              <a:rPr lang="zh-CN" altLang="en-US" dirty="0"/>
              <a:t> </a:t>
            </a:r>
            <a:b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</a:b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8463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5720" grpId="0" autoUpdateAnimBg="0"/>
      <p:bldP spid="11573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04800"/>
            <a:ext cx="9144000" cy="65532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800" b="1" smtClean="0">
                <a:solidFill>
                  <a:schemeClr val="accent1"/>
                </a:solidFill>
              </a:rPr>
              <a:t>2.</a:t>
            </a:r>
            <a:r>
              <a:rPr lang="zh-CN" altLang="en-US" sz="2800" b="1" smtClean="0">
                <a:solidFill>
                  <a:schemeClr val="accent1"/>
                </a:solidFill>
              </a:rPr>
              <a:t>进行串、并转换  </a:t>
            </a:r>
            <a:endParaRPr lang="zh-CN" altLang="en-US" sz="2800" b="1" smtClean="0">
              <a:solidFill>
                <a:schemeClr val="accent1"/>
              </a:solidFill>
            </a:endParaRPr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在发送端，接口将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送来的并行数据转换成串行数据进行传送；而在接收端，接口要将接 收到串行数据变成并行数据送往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，由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进行处理。  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800" b="1" smtClean="0">
                <a:solidFill>
                  <a:schemeClr val="accent1"/>
                </a:solidFill>
              </a:rPr>
              <a:t>3.</a:t>
            </a:r>
            <a:r>
              <a:rPr lang="zh-CN" altLang="en-US" sz="2800" b="1" smtClean="0">
                <a:solidFill>
                  <a:schemeClr val="accent1"/>
                </a:solidFill>
              </a:rPr>
              <a:t>控制数据的传输速率</a:t>
            </a:r>
            <a:r>
              <a:rPr lang="zh-CN" altLang="en-US" sz="2800" b="1" smtClean="0"/>
              <a:t>  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接口应具备对数据传输率（即波特率）的控制选择能力，即具有波特率发生器。  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800" b="1" smtClean="0">
                <a:solidFill>
                  <a:schemeClr val="accent1"/>
                </a:solidFill>
              </a:rPr>
              <a:t>4.</a:t>
            </a:r>
            <a:r>
              <a:rPr lang="zh-CN" altLang="en-US" sz="2800" b="1" smtClean="0">
                <a:solidFill>
                  <a:schemeClr val="accent1"/>
                </a:solidFill>
              </a:rPr>
              <a:t>进行传送错误检测  </a:t>
            </a:r>
            <a:endParaRPr lang="zh-CN" altLang="en-US" sz="2800" b="1" smtClean="0">
              <a:solidFill>
                <a:schemeClr val="accent1"/>
              </a:solidFill>
            </a:endParaRPr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在发送时，对传送的数据自动生成校验位或校验码，在接收时能检查校验位或校验 码，以确定传送中是否有错误。  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</a:t>
            </a:r>
            <a:endParaRPr lang="zh-CN" altLang="en-US" sz="28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7774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5171" grpId="0" autoUpdateAnimBg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" y="765175"/>
            <a:ext cx="8839200" cy="2743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600" b="1" dirty="0" smtClean="0">
                <a:solidFill>
                  <a:schemeClr val="tx1"/>
                </a:solidFill>
              </a:rPr>
              <a:t>        51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单片机内有一个全双工的异步通信接口，通过对串行接口写控制字可以选择其数据格式，同时内部有波特率发生器，提供可选的波特率，可完成双机通信或多机通信。  </a:t>
            </a:r>
            <a:br>
              <a:rPr lang="zh-CN" altLang="en-US" sz="3600" b="1" dirty="0" smtClean="0">
                <a:solidFill>
                  <a:schemeClr val="tx1"/>
                </a:solidFill>
              </a:rPr>
            </a:br>
            <a:br>
              <a:rPr lang="zh-CN" altLang="en-US" sz="3600" b="1" dirty="0" smtClean="0">
                <a:solidFill>
                  <a:schemeClr val="tx1"/>
                </a:solidFill>
                <a:latin typeface="Times New Roman" pitchFamily="18" charset="0"/>
              </a:rPr>
            </a:br>
            <a:endParaRPr lang="zh-CN" altLang="en-US" sz="3600" dirty="0" smtClean="0">
              <a:solidFill>
                <a:schemeClr val="tx1"/>
              </a:solidFill>
            </a:endParaRPr>
          </a:p>
        </p:txBody>
      </p:sp>
      <p:sp>
        <p:nvSpPr>
          <p:cNvPr id="15363" name="Text Box 12"/>
          <p:cNvSpPr txBox="1">
            <a:spLocks noChangeArrowheads="1"/>
          </p:cNvSpPr>
          <p:nvPr/>
        </p:nvSpPr>
        <p:spPr bwMode="auto">
          <a:xfrm>
            <a:off x="4814888" y="4005263"/>
            <a:ext cx="5492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116752" name="Text Box 16"/>
          <p:cNvSpPr txBox="1">
            <a:spLocks noChangeArrowheads="1"/>
          </p:cNvSpPr>
          <p:nvPr/>
        </p:nvSpPr>
        <p:spPr bwMode="auto">
          <a:xfrm>
            <a:off x="427038" y="3357563"/>
            <a:ext cx="8748712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CC00"/>
                </a:solidFill>
              </a:rPr>
              <a:t>8.1.4   </a:t>
            </a:r>
            <a:r>
              <a:rPr lang="zh-CN" altLang="en-US" sz="3600" b="1">
                <a:solidFill>
                  <a:srgbClr val="FFCC00"/>
                </a:solidFill>
              </a:rPr>
              <a:t>串行通信接口</a:t>
            </a:r>
            <a:endParaRPr lang="zh-CN" altLang="en-US" sz="3600" b="1">
              <a:solidFill>
                <a:srgbClr val="FFCC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3600" b="1"/>
              <a:t>     串行接口通常分为两种类型：</a:t>
            </a:r>
            <a:endParaRPr lang="zh-CN" altLang="en-US" sz="3600" b="1"/>
          </a:p>
          <a:p>
            <a:pPr eaLnBrk="1" hangingPunct="1">
              <a:lnSpc>
                <a:spcPct val="150000"/>
              </a:lnSpc>
            </a:pPr>
            <a:r>
              <a:rPr lang="en-US" altLang="zh-CN" sz="3600" b="1">
                <a:solidFill>
                  <a:srgbClr val="FF66FF"/>
                </a:solidFill>
              </a:rPr>
              <a:t>1.</a:t>
            </a:r>
            <a:r>
              <a:rPr lang="zh-CN" altLang="en-US" sz="3600" b="1">
                <a:solidFill>
                  <a:srgbClr val="FF66FF"/>
                </a:solidFill>
              </a:rPr>
              <a:t>串行通信接口（</a:t>
            </a:r>
            <a:r>
              <a:rPr lang="en-US" altLang="zh-CN" sz="3600" b="1">
                <a:solidFill>
                  <a:srgbClr val="FF66FF"/>
                </a:solidFill>
              </a:rPr>
              <a:t>ch8-</a:t>
            </a:r>
            <a:r>
              <a:rPr lang="zh-CN" altLang="en-US" sz="3600" b="1">
                <a:solidFill>
                  <a:srgbClr val="FF66FF"/>
                </a:solidFill>
              </a:rPr>
              <a:t>本章介绍）</a:t>
            </a:r>
            <a:endParaRPr lang="zh-CN" altLang="en-US" sz="3600" b="1"/>
          </a:p>
          <a:p>
            <a:pPr eaLnBrk="1" hangingPunct="1">
              <a:lnSpc>
                <a:spcPct val="150000"/>
              </a:lnSpc>
            </a:pPr>
            <a:r>
              <a:rPr lang="zh-CN" altLang="en-US" sz="3600" b="1"/>
              <a:t>       指设备之间的互连接口。</a:t>
            </a:r>
            <a:endParaRPr lang="zh-CN" altLang="en-US" sz="3600" b="1"/>
          </a:p>
          <a:p>
            <a:pPr eaLnBrk="1" hangingPunct="1">
              <a:lnSpc>
                <a:spcPct val="150000"/>
              </a:lnSpc>
            </a:pPr>
            <a:r>
              <a:rPr lang="zh-CN" altLang="en-US" sz="3600" b="1"/>
              <a:t>     </a:t>
            </a:r>
            <a:endParaRPr lang="en-US" altLang="zh-CN" sz="36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8553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6738" grpId="0" autoUpdateAnimBg="0"/>
      <p:bldP spid="1167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620713"/>
            <a:ext cx="8964613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4000" b="1" dirty="0">
                <a:solidFill>
                  <a:srgbClr val="FF66FF"/>
                </a:solidFill>
              </a:rPr>
              <a:t>     2</a:t>
            </a:r>
            <a:r>
              <a:rPr lang="zh-CN" altLang="en-US" sz="4000" b="1" dirty="0">
                <a:solidFill>
                  <a:srgbClr val="FF66FF"/>
                </a:solidFill>
              </a:rPr>
              <a:t>串行扩展接口</a:t>
            </a:r>
            <a:r>
              <a:rPr lang="en-US" altLang="zh-CN" sz="4000" b="1" dirty="0">
                <a:solidFill>
                  <a:srgbClr val="FF66FF"/>
                </a:solidFill>
              </a:rPr>
              <a:t>(ch11-</a:t>
            </a:r>
            <a:r>
              <a:rPr lang="zh-CN" altLang="en-US" sz="4000" b="1" dirty="0">
                <a:solidFill>
                  <a:srgbClr val="FF66FF"/>
                </a:solidFill>
              </a:rPr>
              <a:t>不作要求</a:t>
            </a:r>
            <a:r>
              <a:rPr lang="en-US" altLang="zh-CN" sz="4000" b="1" dirty="0">
                <a:solidFill>
                  <a:srgbClr val="FF66FF"/>
                </a:solidFill>
              </a:rPr>
              <a:t>)</a:t>
            </a:r>
            <a:endParaRPr lang="en-US" altLang="zh-CN" sz="4000" b="1" dirty="0">
              <a:solidFill>
                <a:srgbClr val="FF66FF"/>
              </a:solidFill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4000" b="1" dirty="0"/>
              <a:t>          是设备内部器件之间的互连接口，常用的有</a:t>
            </a:r>
            <a:r>
              <a:rPr lang="en-US" altLang="zh-CN" sz="4000" b="1" dirty="0"/>
              <a:t>SPI</a:t>
            </a:r>
            <a:r>
              <a:rPr lang="zh-CN" altLang="en-US" sz="4000" b="1" dirty="0"/>
              <a:t>、</a:t>
            </a:r>
            <a:r>
              <a:rPr lang="en-US" altLang="zh-CN" sz="4000" b="1" dirty="0"/>
              <a:t>I2C</a:t>
            </a:r>
            <a:r>
              <a:rPr lang="zh-CN" altLang="en-US" sz="4000" b="1" dirty="0"/>
              <a:t>等。串行扩展接口的芯片很多，可以根据需要选择。</a:t>
            </a:r>
            <a:r>
              <a:rPr lang="zh-CN" altLang="en-US" sz="4000" b="1" dirty="0">
                <a:solidFill>
                  <a:schemeClr val="tx2">
                    <a:lumMod val="75000"/>
                  </a:schemeClr>
                </a:solidFill>
              </a:rPr>
              <a:t>特点：芯片体积小，采用串行总线技术</a:t>
            </a:r>
            <a:r>
              <a:rPr lang="zh-CN" altLang="en-US" sz="4000" b="1" dirty="0"/>
              <a:t>，</a:t>
            </a:r>
            <a:r>
              <a:rPr lang="zh-CN" altLang="en-US" sz="4000" b="1" dirty="0">
                <a:solidFill>
                  <a:schemeClr val="tx2">
                    <a:lumMod val="75000"/>
                  </a:schemeClr>
                </a:solidFill>
              </a:rPr>
              <a:t>控制较复杂。</a:t>
            </a:r>
            <a:endParaRPr lang="en-US" altLang="zh-CN" sz="4000" b="1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103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2" name="Rectangle 6"/>
          <p:cNvSpPr>
            <a:spLocks noChangeArrowheads="1"/>
          </p:cNvSpPr>
          <p:nvPr/>
        </p:nvSpPr>
        <p:spPr bwMode="auto">
          <a:xfrm>
            <a:off x="0" y="836613"/>
            <a:ext cx="91440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4000" b="1">
                <a:solidFill>
                  <a:srgbClr val="FFCC00"/>
                </a:solidFill>
              </a:rPr>
              <a:t>8.1.5   </a:t>
            </a:r>
            <a:r>
              <a:rPr lang="zh-CN" altLang="en-US" sz="4000" b="1">
                <a:solidFill>
                  <a:srgbClr val="FFCC00"/>
                </a:solidFill>
              </a:rPr>
              <a:t>波特率和发送接收时钟</a:t>
            </a:r>
            <a:endParaRPr lang="zh-CN" altLang="en-US" sz="4000" b="1">
              <a:solidFill>
                <a:srgbClr val="FFCC00"/>
              </a:solidFill>
            </a:endParaRPr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600" b="1">
                <a:solidFill>
                  <a:srgbClr val="00B0F0"/>
                </a:solidFill>
              </a:rPr>
              <a:t> </a:t>
            </a:r>
            <a:r>
              <a:rPr lang="en-US" altLang="zh-CN" sz="3600" b="1">
                <a:solidFill>
                  <a:srgbClr val="FF66FF"/>
                </a:solidFill>
              </a:rPr>
              <a:t>1.</a:t>
            </a:r>
            <a:r>
              <a:rPr lang="zh-CN" altLang="en-US" sz="3600" b="1">
                <a:solidFill>
                  <a:srgbClr val="FF66FF"/>
                </a:solidFill>
              </a:rPr>
              <a:t>波特率</a:t>
            </a:r>
            <a:endParaRPr lang="en-US" altLang="zh-CN" sz="3600" b="1">
              <a:solidFill>
                <a:srgbClr val="FF66FF"/>
              </a:solidFill>
            </a:endParaRPr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/>
              <a:t> </a:t>
            </a:r>
            <a:r>
              <a:rPr lang="zh-CN" altLang="en-US" sz="3200" b="1"/>
              <a:t>单位时间内传送的信息量，以每秒传送的二进制位数为单位。 </a:t>
            </a:r>
            <a:r>
              <a:rPr lang="en-US" altLang="zh-CN" sz="3200" b="1"/>
              <a:t>bit/s (bps)</a:t>
            </a:r>
            <a:endParaRPr lang="zh-CN" altLang="en-US" sz="3200" b="1"/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200" b="1"/>
              <a:t>如：</a:t>
            </a:r>
            <a:r>
              <a:rPr lang="en-US" altLang="zh-CN" sz="3200" b="1"/>
              <a:t>100</a:t>
            </a:r>
            <a:r>
              <a:rPr lang="zh-CN" altLang="en-US" sz="3200" b="1"/>
              <a:t>字符</a:t>
            </a:r>
            <a:r>
              <a:rPr lang="en-US" altLang="zh-CN" sz="3200" b="1"/>
              <a:t>/</a:t>
            </a:r>
            <a:r>
              <a:rPr lang="zh-CN" altLang="en-US" sz="3200" b="1"/>
              <a:t>秒，</a:t>
            </a:r>
            <a:r>
              <a:rPr lang="en-US" altLang="zh-CN" sz="3200" b="1"/>
              <a:t>1</a:t>
            </a:r>
            <a:r>
              <a:rPr lang="zh-CN" altLang="en-US" sz="3200" b="1"/>
              <a:t>个字符</a:t>
            </a:r>
            <a:r>
              <a:rPr lang="en-US" altLang="zh-CN" sz="3200" b="1"/>
              <a:t>8</a:t>
            </a:r>
            <a:r>
              <a:rPr lang="zh-CN" altLang="en-US" sz="3200" b="1"/>
              <a:t>位有效位，</a:t>
            </a:r>
            <a:r>
              <a:rPr lang="en-US" altLang="zh-CN" sz="3200" b="1"/>
              <a:t>3</a:t>
            </a:r>
            <a:r>
              <a:rPr lang="zh-CN" altLang="en-US" sz="3200" b="1"/>
              <a:t>位辅助位（起始、停止、校验），共</a:t>
            </a:r>
            <a:r>
              <a:rPr lang="en-US" altLang="zh-CN" sz="3200" b="1"/>
              <a:t>11</a:t>
            </a:r>
            <a:r>
              <a:rPr lang="zh-CN" altLang="en-US" sz="3200" b="1"/>
              <a:t>位，</a:t>
            </a:r>
            <a:endParaRPr lang="zh-CN" altLang="en-US" sz="3200" b="1"/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200" b="1"/>
              <a:t>波特率：  </a:t>
            </a:r>
            <a:r>
              <a:rPr lang="en-US" altLang="zh-CN" sz="3200" b="1"/>
              <a:t>100×11=1100</a:t>
            </a:r>
            <a:r>
              <a:rPr lang="zh-CN" altLang="en-US" sz="3200" b="1"/>
              <a:t>（波特）</a:t>
            </a:r>
            <a:endParaRPr lang="zh-CN" altLang="en-US" sz="3200" b="1"/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200" b="1"/>
              <a:t>平均每位传送占用时间</a:t>
            </a:r>
            <a:endParaRPr lang="zh-CN" altLang="en-US" sz="3200"/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200" b="1"/>
              <a:t>                   </a:t>
            </a:r>
            <a:r>
              <a:rPr lang="en-US" altLang="zh-CN" sz="3200" b="1"/>
              <a:t>Td = 1/1100=0.909ms</a:t>
            </a:r>
            <a:endParaRPr lang="en-US" altLang="zh-CN" sz="320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80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5511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3542" grpId="0" autoUpdateAnimBg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13" y="404813"/>
            <a:ext cx="8856662" cy="5473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3600" b="1" dirty="0" smtClean="0">
                <a:solidFill>
                  <a:srgbClr val="FF66FF"/>
                </a:solidFill>
              </a:rPr>
              <a:t>2. </a:t>
            </a:r>
            <a:r>
              <a:rPr lang="zh-CN" altLang="en-US" sz="3600" b="1" dirty="0" smtClean="0">
                <a:solidFill>
                  <a:srgbClr val="FF66FF"/>
                </a:solidFill>
              </a:rPr>
              <a:t>发送、接收时钟</a:t>
            </a:r>
            <a:endParaRPr lang="zh-CN" altLang="en-US" sz="3600" b="1" dirty="0" smtClean="0">
              <a:solidFill>
                <a:srgbClr val="FF66FF"/>
              </a:solidFill>
            </a:endParaRPr>
          </a:p>
          <a:p>
            <a:pPr marL="36195" indent="0" eaLnBrk="1" hangingPunct="1">
              <a:lnSpc>
                <a:spcPct val="112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600" b="1" dirty="0" smtClean="0"/>
              <a:t>            在串行传输中，二进制数据序列是以数字波形出现的，发送时在发送时钟作用下将发送移位寄存器的数据串行移位输出；在接收时，在接收时钟的作用下将通信线上传来的数据串行移入移位寄存器，所以发送时钟和接收时钟也可称作移位时钟。能产生时钟的电路称为</a:t>
            </a:r>
            <a:r>
              <a:rPr lang="zh-CN" altLang="en-US" sz="3600" b="1" dirty="0" smtClean="0">
                <a:solidFill>
                  <a:schemeClr val="tx2"/>
                </a:solidFill>
              </a:rPr>
              <a:t>波特率发生器</a:t>
            </a:r>
            <a:r>
              <a:rPr lang="zh-CN" altLang="en-US" sz="3600" b="1" dirty="0" smtClean="0"/>
              <a:t>。</a:t>
            </a:r>
            <a:endParaRPr lang="zh-CN" altLang="en-US" sz="3600" b="1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3600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489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9275"/>
            <a:ext cx="8351838" cy="51863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         在单片机中，发送</a:t>
            </a:r>
            <a:r>
              <a:rPr lang="en-US" altLang="zh-CN" b="1" smtClean="0"/>
              <a:t>/</a:t>
            </a:r>
            <a:r>
              <a:rPr lang="zh-CN" altLang="en-US" b="1" smtClean="0"/>
              <a:t>接收时钟可以由系统时钟 </a:t>
            </a:r>
            <a:r>
              <a:rPr lang="en-US" altLang="zh-CN" b="1" smtClean="0"/>
              <a:t>f</a:t>
            </a:r>
            <a:r>
              <a:rPr lang="en-US" altLang="zh-CN" b="1" baseline="-25000" smtClean="0"/>
              <a:t>osc </a:t>
            </a:r>
            <a:r>
              <a:rPr lang="zh-CN" altLang="en-US" b="1" smtClean="0"/>
              <a:t>产生，这种波特率称为</a:t>
            </a:r>
            <a:r>
              <a:rPr lang="zh-CN" altLang="en-US" b="1" smtClean="0">
                <a:solidFill>
                  <a:schemeClr val="tx2"/>
                </a:solidFill>
              </a:rPr>
              <a:t>固定波特率方式。</a:t>
            </a:r>
            <a:endParaRPr lang="zh-CN" altLang="en-US" b="1" smtClean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chemeClr val="tx2"/>
                </a:solidFill>
              </a:rPr>
              <a:t>           </a:t>
            </a:r>
            <a:r>
              <a:rPr lang="zh-CN" altLang="en-US" b="1" smtClean="0"/>
              <a:t>也可以由单片机内部定时器</a:t>
            </a:r>
            <a:r>
              <a:rPr lang="en-US" altLang="zh-CN" b="1" smtClean="0"/>
              <a:t>T</a:t>
            </a:r>
            <a:r>
              <a:rPr lang="en-US" altLang="zh-CN" b="1" baseline="-25000" smtClean="0"/>
              <a:t>1 </a:t>
            </a:r>
            <a:r>
              <a:rPr lang="zh-CN" altLang="en-US" b="1" smtClean="0"/>
              <a:t>产生， </a:t>
            </a:r>
            <a:r>
              <a:rPr lang="en-US" altLang="zh-CN" b="1" smtClean="0"/>
              <a:t>T</a:t>
            </a:r>
            <a:r>
              <a:rPr lang="en-US" altLang="zh-CN" b="1" baseline="-25000" smtClean="0"/>
              <a:t>1 </a:t>
            </a:r>
            <a:r>
              <a:rPr lang="zh-CN" altLang="en-US" b="1" smtClean="0"/>
              <a:t>工作于自动再装入 </a:t>
            </a:r>
            <a:r>
              <a:rPr lang="en-US" altLang="zh-CN" b="1" smtClean="0"/>
              <a:t>8 </a:t>
            </a:r>
            <a:r>
              <a:rPr lang="zh-CN" altLang="en-US" b="1" smtClean="0"/>
              <a:t>位定时方式（方式 </a:t>
            </a:r>
            <a:r>
              <a:rPr lang="en-US" altLang="zh-CN" b="1" smtClean="0"/>
              <a:t>2</a:t>
            </a:r>
            <a:r>
              <a:rPr lang="zh-CN" altLang="en-US" b="1" smtClean="0"/>
              <a:t>），由于定时器的计数初值可以人为改变，</a:t>
            </a:r>
            <a:r>
              <a:rPr lang="en-US" altLang="zh-CN" b="1" smtClean="0"/>
              <a:t>T</a:t>
            </a:r>
            <a:r>
              <a:rPr lang="en-US" altLang="zh-CN" b="1" baseline="-25000" smtClean="0"/>
              <a:t>1 </a:t>
            </a:r>
            <a:r>
              <a:rPr lang="zh-CN" altLang="en-US" b="1" smtClean="0"/>
              <a:t>产生的时钟频率也就可变，这种称为</a:t>
            </a:r>
            <a:r>
              <a:rPr lang="zh-CN" altLang="en-US" b="1" smtClean="0">
                <a:solidFill>
                  <a:schemeClr val="tx2"/>
                </a:solidFill>
              </a:rPr>
              <a:t>可变波特率方式</a:t>
            </a:r>
            <a:r>
              <a:rPr lang="zh-CN" altLang="en-US" b="1" smtClean="0"/>
              <a:t>。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           单片机串行通信的波特率选择因工作方式不同而不同。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6351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76250"/>
            <a:ext cx="7772400" cy="57150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3200" b="1" smtClean="0">
                <a:solidFill>
                  <a:schemeClr val="folHlink"/>
                </a:solidFill>
                <a:latin typeface="Times New Roman" pitchFamily="18" charset="0"/>
              </a:rPr>
              <a:t>8.1.6   </a:t>
            </a:r>
            <a:r>
              <a:rPr lang="zh-CN" altLang="en-US" sz="3200" b="1" smtClean="0">
                <a:solidFill>
                  <a:schemeClr val="folHlink"/>
                </a:solidFill>
                <a:latin typeface="Times New Roman" pitchFamily="18" charset="0"/>
              </a:rPr>
              <a:t>通信线的连接</a:t>
            </a:r>
            <a:br>
              <a:rPr lang="zh-CN" altLang="en-US" sz="3200" b="1" smtClean="0">
                <a:solidFill>
                  <a:schemeClr val="folHlink"/>
                </a:solidFill>
                <a:latin typeface="Times New Roman" pitchFamily="18" charset="0"/>
              </a:rPr>
            </a:br>
            <a:r>
              <a:rPr lang="zh-CN" altLang="en-US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  <a:r>
              <a:rPr lang="zh-CN" altLang="en-US" sz="32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zh-CN" altLang="en-US" sz="3200" b="1" smtClean="0">
                <a:solidFill>
                  <a:schemeClr val="tx1"/>
                </a:solidFill>
                <a:cs typeface="Times New Roman" pitchFamily="18" charset="0"/>
              </a:rPr>
              <a:t>       </a:t>
            </a:r>
            <a:r>
              <a:rPr lang="zh-CN" altLang="en-US" sz="3200" b="1" smtClean="0">
                <a:solidFill>
                  <a:schemeClr val="tx1"/>
                </a:solidFill>
              </a:rPr>
              <a:t>通信速率和通信距离这两个方面是相互制约的，降低通信速率，可以提高通信距离</a:t>
            </a:r>
            <a:r>
              <a:rPr lang="en-US" altLang="zh-CN" sz="3200" b="1" smtClean="0">
                <a:solidFill>
                  <a:schemeClr val="tx1"/>
                </a:solidFill>
              </a:rPr>
              <a:t>.</a:t>
            </a:r>
            <a:br>
              <a:rPr lang="en-US" altLang="zh-CN" sz="3200" b="1" smtClean="0">
                <a:solidFill>
                  <a:schemeClr val="tx1"/>
                </a:solidFill>
              </a:rPr>
            </a:br>
            <a:r>
              <a:rPr lang="en-US" altLang="zh-CN" sz="3200" b="1" smtClean="0">
                <a:solidFill>
                  <a:schemeClr val="tx1"/>
                </a:solidFill>
              </a:rPr>
              <a:t>          </a:t>
            </a:r>
            <a:r>
              <a:rPr lang="zh-CN" altLang="en-US" sz="3200" b="1" smtClean="0">
                <a:solidFill>
                  <a:schemeClr val="tx1"/>
                </a:solidFill>
              </a:rPr>
              <a:t>不同的通信距离，</a:t>
            </a:r>
            <a:r>
              <a:rPr lang="zh-CN" altLang="en-US" sz="3200" b="1" smtClean="0">
                <a:solidFill>
                  <a:schemeClr val="tx1"/>
                </a:solidFill>
                <a:latin typeface="Times New Roman" pitchFamily="18" charset="0"/>
              </a:rPr>
              <a:t>串行通信电路有不同的连接方法</a:t>
            </a:r>
            <a:r>
              <a:rPr lang="en-US" altLang="zh-CN" sz="3200" b="1" smtClean="0">
                <a:solidFill>
                  <a:schemeClr val="tx1"/>
                </a:solidFill>
                <a:latin typeface="Times New Roman" pitchFamily="18" charset="0"/>
              </a:rPr>
              <a:t>.</a:t>
            </a:r>
            <a:endParaRPr lang="en-US" altLang="zh-CN" sz="3200" b="1" smtClean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3941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619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5"/>
          <p:cNvGrpSpPr/>
          <p:nvPr/>
        </p:nvGrpSpPr>
        <p:grpSpPr bwMode="auto">
          <a:xfrm>
            <a:off x="1574800" y="990600"/>
            <a:ext cx="6045200" cy="1905000"/>
            <a:chOff x="992" y="624"/>
            <a:chExt cx="3808" cy="1200"/>
          </a:xfrm>
        </p:grpSpPr>
        <p:sp>
          <p:nvSpPr>
            <p:cNvPr id="21543" name="Rectangle 7"/>
            <p:cNvSpPr>
              <a:spLocks noChangeArrowheads="1"/>
            </p:cNvSpPr>
            <p:nvPr/>
          </p:nvSpPr>
          <p:spPr bwMode="auto">
            <a:xfrm>
              <a:off x="992" y="624"/>
              <a:ext cx="832" cy="1200"/>
            </a:xfrm>
            <a:prstGeom prst="rect">
              <a:avLst/>
            </a:prstGeom>
            <a:solidFill>
              <a:schemeClr val="folHlink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kumimoji="0" lang="en-US" altLang="zh-CN" sz="2800">
                <a:solidFill>
                  <a:srgbClr val="000000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  RXD</a:t>
              </a:r>
              <a:endParaRPr kumimoji="0" lang="en-US" altLang="zh-CN" sz="2800">
                <a:solidFill>
                  <a:srgbClr val="000000"/>
                </a:solidFill>
                <a:latin typeface="Arial" panose="0208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   TXD</a:t>
              </a:r>
              <a:endParaRPr kumimoji="0" lang="en-US" altLang="zh-CN" sz="2800">
                <a:solidFill>
                  <a:srgbClr val="000000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   GND</a:t>
              </a:r>
              <a:endParaRPr kumimoji="0" lang="en-US" altLang="zh-CN" sz="2800">
                <a:solidFill>
                  <a:srgbClr val="000000"/>
                </a:solidFill>
              </a:endParaRPr>
            </a:p>
            <a:p>
              <a:pPr algn="ctr">
                <a:lnSpc>
                  <a:spcPct val="120000"/>
                </a:lnSpc>
              </a:pPr>
              <a:endParaRPr kumimoji="0" lang="en-US" altLang="zh-CN" sz="2800">
                <a:solidFill>
                  <a:srgbClr val="000000"/>
                </a:solidFill>
              </a:endParaRPr>
            </a:p>
            <a:p>
              <a:pPr algn="ctr"/>
              <a:endParaRPr kumimoji="0" lang="en-US" altLang="zh-CN" sz="1800">
                <a:solidFill>
                  <a:srgbClr val="00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21544" name="Rectangle 8"/>
            <p:cNvSpPr>
              <a:spLocks noChangeArrowheads="1"/>
            </p:cNvSpPr>
            <p:nvPr/>
          </p:nvSpPr>
          <p:spPr bwMode="auto">
            <a:xfrm>
              <a:off x="3968" y="624"/>
              <a:ext cx="832" cy="1199"/>
            </a:xfrm>
            <a:prstGeom prst="rect">
              <a:avLst/>
            </a:prstGeom>
            <a:solidFill>
              <a:schemeClr val="folHlink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RXD</a:t>
              </a:r>
              <a:endParaRPr kumimoji="0" lang="en-US" altLang="zh-CN" sz="2800">
                <a:solidFill>
                  <a:srgbClr val="000000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TXD</a:t>
              </a:r>
              <a:endParaRPr kumimoji="0" lang="en-US" altLang="zh-CN" sz="2800">
                <a:solidFill>
                  <a:srgbClr val="000000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GND</a:t>
              </a:r>
              <a:endParaRPr kumimoji="0" lang="en-US" altLang="zh-CN" sz="2800">
                <a:solidFill>
                  <a:srgbClr val="000000"/>
                </a:solidFill>
              </a:endParaRPr>
            </a:p>
          </p:txBody>
        </p:sp>
        <p:sp>
          <p:nvSpPr>
            <p:cNvPr id="21545" name="Line 20"/>
            <p:cNvSpPr>
              <a:spLocks noChangeShapeType="1"/>
            </p:cNvSpPr>
            <p:nvPr/>
          </p:nvSpPr>
          <p:spPr bwMode="auto">
            <a:xfrm flipH="1">
              <a:off x="1810" y="804"/>
              <a:ext cx="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6" name="Line 21"/>
            <p:cNvSpPr>
              <a:spLocks noChangeShapeType="1"/>
            </p:cNvSpPr>
            <p:nvPr/>
          </p:nvSpPr>
          <p:spPr bwMode="auto">
            <a:xfrm>
              <a:off x="3136" y="768"/>
              <a:ext cx="8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7" name="Line 22"/>
            <p:cNvSpPr>
              <a:spLocks noChangeShapeType="1"/>
            </p:cNvSpPr>
            <p:nvPr/>
          </p:nvSpPr>
          <p:spPr bwMode="auto">
            <a:xfrm>
              <a:off x="1824" y="1163"/>
              <a:ext cx="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8" name="Line 23"/>
            <p:cNvSpPr>
              <a:spLocks noChangeShapeType="1"/>
            </p:cNvSpPr>
            <p:nvPr/>
          </p:nvSpPr>
          <p:spPr bwMode="auto">
            <a:xfrm flipH="1">
              <a:off x="3114" y="1163"/>
              <a:ext cx="8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9" name="Line 24"/>
            <p:cNvSpPr>
              <a:spLocks noChangeShapeType="1"/>
            </p:cNvSpPr>
            <p:nvPr/>
          </p:nvSpPr>
          <p:spPr bwMode="auto">
            <a:xfrm>
              <a:off x="2537" y="804"/>
              <a:ext cx="615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0" name="Line 25"/>
            <p:cNvSpPr>
              <a:spLocks noChangeShapeType="1"/>
            </p:cNvSpPr>
            <p:nvPr/>
          </p:nvSpPr>
          <p:spPr bwMode="auto">
            <a:xfrm flipV="1">
              <a:off x="2558" y="768"/>
              <a:ext cx="594" cy="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1" name="Line 26"/>
            <p:cNvSpPr>
              <a:spLocks noChangeShapeType="1"/>
            </p:cNvSpPr>
            <p:nvPr/>
          </p:nvSpPr>
          <p:spPr bwMode="auto">
            <a:xfrm>
              <a:off x="1824" y="1524"/>
              <a:ext cx="2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2" name="Line 27"/>
            <p:cNvSpPr>
              <a:spLocks noChangeShapeType="1"/>
            </p:cNvSpPr>
            <p:nvPr/>
          </p:nvSpPr>
          <p:spPr bwMode="auto">
            <a:xfrm>
              <a:off x="2835" y="1524"/>
              <a:ext cx="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3" name="Line 28"/>
            <p:cNvSpPr>
              <a:spLocks noChangeShapeType="1"/>
            </p:cNvSpPr>
            <p:nvPr/>
          </p:nvSpPr>
          <p:spPr bwMode="auto">
            <a:xfrm>
              <a:off x="2715" y="1763"/>
              <a:ext cx="2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88"/>
          <p:cNvGrpSpPr/>
          <p:nvPr/>
        </p:nvGrpSpPr>
        <p:grpSpPr bwMode="auto">
          <a:xfrm>
            <a:off x="322263" y="3617913"/>
            <a:ext cx="8135937" cy="2863850"/>
            <a:chOff x="203" y="2279"/>
            <a:chExt cx="5125" cy="1804"/>
          </a:xfrm>
        </p:grpSpPr>
        <p:sp>
          <p:nvSpPr>
            <p:cNvPr id="21509" name="Line 36"/>
            <p:cNvSpPr>
              <a:spLocks noChangeShapeType="1"/>
            </p:cNvSpPr>
            <p:nvPr/>
          </p:nvSpPr>
          <p:spPr bwMode="auto">
            <a:xfrm>
              <a:off x="1155" y="4083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510" name="Group 87"/>
            <p:cNvGrpSpPr/>
            <p:nvPr/>
          </p:nvGrpSpPr>
          <p:grpSpPr bwMode="auto">
            <a:xfrm>
              <a:off x="203" y="2279"/>
              <a:ext cx="5125" cy="1804"/>
              <a:chOff x="203" y="2279"/>
              <a:chExt cx="5125" cy="1804"/>
            </a:xfrm>
          </p:grpSpPr>
          <p:sp>
            <p:nvSpPr>
              <p:cNvPr id="21511" name="Line 35"/>
              <p:cNvSpPr>
                <a:spLocks noChangeShapeType="1"/>
              </p:cNvSpPr>
              <p:nvPr/>
            </p:nvSpPr>
            <p:spPr bwMode="auto">
              <a:xfrm>
                <a:off x="1200" y="3856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1512" name="Group 86"/>
              <p:cNvGrpSpPr/>
              <p:nvPr/>
            </p:nvGrpSpPr>
            <p:grpSpPr bwMode="auto">
              <a:xfrm>
                <a:off x="203" y="2279"/>
                <a:ext cx="5125" cy="1786"/>
                <a:chOff x="203" y="2279"/>
                <a:chExt cx="5125" cy="1786"/>
              </a:xfrm>
            </p:grpSpPr>
            <p:sp>
              <p:nvSpPr>
                <p:cNvPr id="21513" name="Rectangle 6"/>
                <p:cNvSpPr>
                  <a:spLocks noChangeArrowheads="1"/>
                </p:cNvSpPr>
                <p:nvPr/>
              </p:nvSpPr>
              <p:spPr bwMode="auto">
                <a:xfrm>
                  <a:off x="520" y="3176"/>
                  <a:ext cx="544" cy="817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RXD</a:t>
                  </a:r>
                  <a:endParaRPr kumimoji="0" lang="en-US" altLang="zh-CN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TXD</a:t>
                  </a:r>
                  <a:endParaRPr kumimoji="0" lang="en-US" altLang="zh-CN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GND</a:t>
                  </a:r>
                  <a:endParaRPr kumimoji="0" lang="en-US" altLang="zh-CN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</p:txBody>
            </p:sp>
            <p:sp>
              <p:nvSpPr>
                <p:cNvPr id="21514" name="Rectangle 9"/>
                <p:cNvSpPr>
                  <a:spLocks noChangeArrowheads="1"/>
                </p:cNvSpPr>
                <p:nvPr/>
              </p:nvSpPr>
              <p:spPr bwMode="auto">
                <a:xfrm>
                  <a:off x="1382" y="2976"/>
                  <a:ext cx="454" cy="108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电</a:t>
                  </a:r>
                  <a:endParaRPr kumimoji="0" lang="zh-CN" altLang="en-US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平</a:t>
                  </a:r>
                  <a:endParaRPr kumimoji="0" lang="zh-CN" altLang="en-US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转</a:t>
                  </a:r>
                  <a:endParaRPr kumimoji="0" lang="zh-CN" altLang="en-US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换</a:t>
                  </a:r>
                  <a:endParaRPr kumimoji="0" lang="zh-CN" altLang="en-US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</p:txBody>
            </p:sp>
            <p:sp>
              <p:nvSpPr>
                <p:cNvPr id="21515" name="Rectangle 10"/>
                <p:cNvSpPr>
                  <a:spLocks noChangeArrowheads="1"/>
                </p:cNvSpPr>
                <p:nvPr/>
              </p:nvSpPr>
              <p:spPr bwMode="auto">
                <a:xfrm>
                  <a:off x="2160" y="2880"/>
                  <a:ext cx="544" cy="108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RXD</a:t>
                  </a:r>
                  <a:endParaRPr kumimoji="0" lang="en-US" altLang="zh-CN" sz="18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TXD</a:t>
                  </a:r>
                  <a:endParaRPr kumimoji="0" lang="en-US" altLang="zh-CN" sz="18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endParaRPr kumimoji="0" lang="en-US" altLang="zh-CN" sz="18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GND</a:t>
                  </a:r>
                  <a:endParaRPr kumimoji="0" lang="en-US" altLang="zh-CN" sz="18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</p:txBody>
            </p:sp>
            <p:sp>
              <p:nvSpPr>
                <p:cNvPr id="21516" name="Rectangle 11"/>
                <p:cNvSpPr>
                  <a:spLocks noChangeArrowheads="1"/>
                </p:cNvSpPr>
                <p:nvPr/>
              </p:nvSpPr>
              <p:spPr bwMode="auto">
                <a:xfrm>
                  <a:off x="3060" y="2904"/>
                  <a:ext cx="544" cy="108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RXD</a:t>
                  </a:r>
                  <a:endParaRPr kumimoji="0" lang="en-US" altLang="zh-CN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TXD</a:t>
                  </a:r>
                  <a:endParaRPr kumimoji="0" lang="en-US" altLang="zh-CN" sz="18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endParaRPr kumimoji="0" lang="en-US" altLang="zh-CN" sz="18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GND</a:t>
                  </a:r>
                  <a:endParaRPr kumimoji="0" lang="en-US" altLang="zh-CN" sz="18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</p:txBody>
            </p:sp>
            <p:sp>
              <p:nvSpPr>
                <p:cNvPr id="21517" name="Rectangle 12"/>
                <p:cNvSpPr>
                  <a:spLocks noChangeArrowheads="1"/>
                </p:cNvSpPr>
                <p:nvPr/>
              </p:nvSpPr>
              <p:spPr bwMode="auto">
                <a:xfrm>
                  <a:off x="3922" y="2928"/>
                  <a:ext cx="453" cy="108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endParaRPr kumimoji="0" lang="en-US" altLang="zh-CN" sz="2000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电</a:t>
                  </a:r>
                  <a:endParaRPr kumimoji="0" lang="zh-CN" altLang="en-US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平</a:t>
                  </a:r>
                  <a:endParaRPr kumimoji="0" lang="zh-CN" altLang="en-US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转</a:t>
                  </a:r>
                  <a:endParaRPr kumimoji="0" lang="zh-CN" altLang="en-US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换</a:t>
                  </a:r>
                  <a:endParaRPr kumimoji="0" lang="zh-CN" altLang="en-US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endParaRPr kumimoji="0" lang="en-US" altLang="zh-CN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</p:txBody>
            </p:sp>
            <p:sp>
              <p:nvSpPr>
                <p:cNvPr id="21518" name="Rectangle 13"/>
                <p:cNvSpPr>
                  <a:spLocks noChangeArrowheads="1"/>
                </p:cNvSpPr>
                <p:nvPr/>
              </p:nvSpPr>
              <p:spPr bwMode="auto">
                <a:xfrm>
                  <a:off x="4608" y="3120"/>
                  <a:ext cx="544" cy="816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RXD</a:t>
                  </a:r>
                  <a:endParaRPr kumimoji="0" lang="en-US" altLang="zh-CN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TXD</a:t>
                  </a:r>
                  <a:endParaRPr kumimoji="0" lang="en-US" altLang="zh-CN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panose="02080604020202020204" pitchFamily="34" charset="0"/>
                    </a:rPr>
                    <a:t>GND</a:t>
                  </a:r>
                  <a:endParaRPr kumimoji="0" lang="en-US" altLang="zh-CN" sz="2000" b="1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</p:txBody>
            </p:sp>
            <p:sp>
              <p:nvSpPr>
                <p:cNvPr id="2151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203" y="2768"/>
                  <a:ext cx="1134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0" lang="zh-CN" altLang="en-US" sz="2800" b="1">
                      <a:latin typeface="Arial" panose="02080604020202020204" pitchFamily="34" charset="0"/>
                    </a:rPr>
                    <a:t>微机</a:t>
                  </a:r>
                  <a:endParaRPr kumimoji="0" lang="zh-CN" altLang="en-US" sz="2800" b="1">
                    <a:latin typeface="Arial" panose="02080604020202020204" pitchFamily="34" charset="0"/>
                  </a:endParaRPr>
                </a:p>
              </p:txBody>
            </p:sp>
            <p:sp>
              <p:nvSpPr>
                <p:cNvPr id="21520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330" y="2496"/>
                  <a:ext cx="998" cy="5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0" lang="zh-CN" altLang="en-US" sz="2800" b="1">
                      <a:latin typeface="Arial" panose="02080604020202020204" pitchFamily="34" charset="0"/>
                    </a:rPr>
                    <a:t>微机其他设备</a:t>
                  </a:r>
                  <a:endParaRPr kumimoji="0" lang="zh-CN" altLang="en-US" sz="2800" b="1">
                    <a:latin typeface="Arial" panose="02080604020202020204" pitchFamily="34" charset="0"/>
                  </a:endParaRPr>
                </a:p>
              </p:txBody>
            </p:sp>
            <p:sp>
              <p:nvSpPr>
                <p:cNvPr id="21521" name="Line 32"/>
                <p:cNvSpPr>
                  <a:spLocks noChangeShapeType="1"/>
                </p:cNvSpPr>
                <p:nvPr/>
              </p:nvSpPr>
              <p:spPr bwMode="auto">
                <a:xfrm>
                  <a:off x="1064" y="3312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2" name="Line 33"/>
                <p:cNvSpPr>
                  <a:spLocks noChangeShapeType="1"/>
                </p:cNvSpPr>
                <p:nvPr/>
              </p:nvSpPr>
              <p:spPr bwMode="auto">
                <a:xfrm>
                  <a:off x="1064" y="3584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3" name="Line 34"/>
                <p:cNvSpPr>
                  <a:spLocks noChangeShapeType="1"/>
                </p:cNvSpPr>
                <p:nvPr/>
              </p:nvSpPr>
              <p:spPr bwMode="auto">
                <a:xfrm>
                  <a:off x="1064" y="3856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4" name="Line 37"/>
                <p:cNvSpPr>
                  <a:spLocks noChangeShapeType="1"/>
                </p:cNvSpPr>
                <p:nvPr/>
              </p:nvSpPr>
              <p:spPr bwMode="auto">
                <a:xfrm>
                  <a:off x="1835" y="3176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5" name="Line 38"/>
                <p:cNvSpPr>
                  <a:spLocks noChangeShapeType="1"/>
                </p:cNvSpPr>
                <p:nvPr/>
              </p:nvSpPr>
              <p:spPr bwMode="auto">
                <a:xfrm>
                  <a:off x="1835" y="3448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6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2697" y="3131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7" name="Line 40"/>
                <p:cNvSpPr>
                  <a:spLocks noChangeShapeType="1"/>
                </p:cNvSpPr>
                <p:nvPr/>
              </p:nvSpPr>
              <p:spPr bwMode="auto">
                <a:xfrm>
                  <a:off x="2969" y="3131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8" name="Line 41"/>
                <p:cNvSpPr>
                  <a:spLocks noChangeShapeType="1"/>
                </p:cNvSpPr>
                <p:nvPr/>
              </p:nvSpPr>
              <p:spPr bwMode="auto">
                <a:xfrm>
                  <a:off x="2697" y="3448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9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2969" y="3448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0" name="Line 43"/>
                <p:cNvSpPr>
                  <a:spLocks noChangeShapeType="1"/>
                </p:cNvSpPr>
                <p:nvPr/>
              </p:nvSpPr>
              <p:spPr bwMode="auto">
                <a:xfrm>
                  <a:off x="2788" y="3131"/>
                  <a:ext cx="227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788" y="3131"/>
                  <a:ext cx="181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2" name="Line 45"/>
                <p:cNvSpPr>
                  <a:spLocks noChangeShapeType="1"/>
                </p:cNvSpPr>
                <p:nvPr/>
              </p:nvSpPr>
              <p:spPr bwMode="auto">
                <a:xfrm>
                  <a:off x="2697" y="3720"/>
                  <a:ext cx="36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3" name="Line 46"/>
                <p:cNvSpPr>
                  <a:spLocks noChangeShapeType="1"/>
                </p:cNvSpPr>
                <p:nvPr/>
              </p:nvSpPr>
              <p:spPr bwMode="auto">
                <a:xfrm>
                  <a:off x="2879" y="3720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4" name="Line 47"/>
                <p:cNvSpPr>
                  <a:spLocks noChangeShapeType="1"/>
                </p:cNvSpPr>
                <p:nvPr/>
              </p:nvSpPr>
              <p:spPr bwMode="auto">
                <a:xfrm>
                  <a:off x="2833" y="3947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5" name="Line 48"/>
                <p:cNvSpPr>
                  <a:spLocks noChangeShapeType="1"/>
                </p:cNvSpPr>
                <p:nvPr/>
              </p:nvSpPr>
              <p:spPr bwMode="auto">
                <a:xfrm>
                  <a:off x="3604" y="3176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6" name="Line 49"/>
                <p:cNvSpPr>
                  <a:spLocks noChangeShapeType="1"/>
                </p:cNvSpPr>
                <p:nvPr/>
              </p:nvSpPr>
              <p:spPr bwMode="auto">
                <a:xfrm>
                  <a:off x="3604" y="3448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7" name="Line 50"/>
                <p:cNvSpPr>
                  <a:spLocks noChangeShapeType="1"/>
                </p:cNvSpPr>
                <p:nvPr/>
              </p:nvSpPr>
              <p:spPr bwMode="auto">
                <a:xfrm>
                  <a:off x="4376" y="3267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8" name="Line 51"/>
                <p:cNvSpPr>
                  <a:spLocks noChangeShapeType="1"/>
                </p:cNvSpPr>
                <p:nvPr/>
              </p:nvSpPr>
              <p:spPr bwMode="auto">
                <a:xfrm>
                  <a:off x="4376" y="3539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9" name="Line 52"/>
                <p:cNvSpPr>
                  <a:spLocks noChangeShapeType="1"/>
                </p:cNvSpPr>
                <p:nvPr/>
              </p:nvSpPr>
              <p:spPr bwMode="auto">
                <a:xfrm>
                  <a:off x="4557" y="3811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40" name="Line 53"/>
                <p:cNvSpPr>
                  <a:spLocks noChangeShapeType="1"/>
                </p:cNvSpPr>
                <p:nvPr/>
              </p:nvSpPr>
              <p:spPr bwMode="auto">
                <a:xfrm>
                  <a:off x="4557" y="3811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41" name="Line 54"/>
                <p:cNvSpPr>
                  <a:spLocks noChangeShapeType="1"/>
                </p:cNvSpPr>
                <p:nvPr/>
              </p:nvSpPr>
              <p:spPr bwMode="auto">
                <a:xfrm>
                  <a:off x="4524" y="4038"/>
                  <a:ext cx="9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42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1847" y="2279"/>
                  <a:ext cx="2016" cy="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0" lang="zh-CN" altLang="en-US" sz="2800" b="1">
                      <a:latin typeface="Arial" panose="02080604020202020204" pitchFamily="34" charset="0"/>
                    </a:rPr>
                    <a:t>较远距离传送电路（</a:t>
                  </a:r>
                  <a:r>
                    <a:rPr kumimoji="0" lang="en-US" altLang="zh-CN" sz="2800" b="1">
                      <a:latin typeface="Arial" panose="02080604020202020204" pitchFamily="34" charset="0"/>
                    </a:rPr>
                    <a:t>15</a:t>
                  </a:r>
                  <a:r>
                    <a:rPr kumimoji="0" lang="zh-CN" altLang="en-US" sz="2800" b="1">
                      <a:latin typeface="Arial" panose="02080604020202020204" pitchFamily="34" charset="0"/>
                    </a:rPr>
                    <a:t>米）</a:t>
                  </a:r>
                  <a:endParaRPr kumimoji="0" lang="zh-CN" altLang="en-US" sz="2800" b="1">
                    <a:latin typeface="Arial" panose="02080604020202020204" pitchFamily="34" charset="0"/>
                  </a:endParaRPr>
                </a:p>
              </p:txBody>
            </p:sp>
          </p:grpSp>
        </p:grpSp>
      </p:grpSp>
      <p:sp>
        <p:nvSpPr>
          <p:cNvPr id="137300" name="Text Box 84"/>
          <p:cNvSpPr txBox="1">
            <a:spLocks noChangeArrowheads="1"/>
          </p:cNvSpPr>
          <p:nvPr/>
        </p:nvSpPr>
        <p:spPr bwMode="auto">
          <a:xfrm>
            <a:off x="2971800" y="304800"/>
            <a:ext cx="3200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2800" b="1">
                <a:latin typeface="Arial" panose="02080604020202020204" pitchFamily="34" charset="0"/>
              </a:rPr>
              <a:t>近距离传送电路（</a:t>
            </a:r>
            <a:r>
              <a:rPr kumimoji="0" lang="en-US" altLang="zh-CN" sz="2800" b="1">
                <a:latin typeface="Arial" panose="02080604020202020204" pitchFamily="34" charset="0"/>
              </a:rPr>
              <a:t>1.5</a:t>
            </a:r>
            <a:r>
              <a:rPr kumimoji="0" lang="zh-CN" altLang="en-US" sz="2800" b="1">
                <a:latin typeface="Arial" panose="02080604020202020204" pitchFamily="34" charset="0"/>
              </a:rPr>
              <a:t>米）</a:t>
            </a:r>
            <a:endParaRPr kumimoji="0" lang="zh-CN" altLang="en-US" sz="2800" b="1">
              <a:latin typeface="Arial" panose="0208060402020202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5365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730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457200"/>
            <a:ext cx="8077200" cy="55626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4800" b="1" smtClean="0">
                <a:solidFill>
                  <a:schemeClr val="accent1"/>
                </a:solidFill>
              </a:rPr>
              <a:t>本章介绍的主要内容</a:t>
            </a:r>
            <a:endParaRPr lang="zh-CN" altLang="en-US" sz="4800" b="1" smtClean="0">
              <a:solidFill>
                <a:schemeClr val="accent1"/>
              </a:solidFill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4400" b="1" smtClean="0"/>
              <a:t>串行通信的基本概念</a:t>
            </a:r>
            <a:endParaRPr lang="zh-CN" altLang="en-US" sz="4400" b="1" smtClean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4400" b="1" smtClean="0"/>
              <a:t>串行通信接口</a:t>
            </a:r>
            <a:r>
              <a:rPr lang="zh-CN" altLang="en-US" sz="4400" b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结构和工作原理</a:t>
            </a:r>
            <a:endParaRPr lang="zh-CN" altLang="en-US" sz="4400" smtClean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4400" b="1" smtClean="0"/>
              <a:t>串行通信</a:t>
            </a:r>
            <a:r>
              <a:rPr lang="zh-CN" altLang="en-US" sz="4400" b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的控制</a:t>
            </a:r>
            <a:r>
              <a:rPr lang="zh-CN" altLang="en-US" sz="4400" b="1" smtClean="0"/>
              <a:t>寄存器</a:t>
            </a:r>
            <a:endParaRPr lang="zh-CN" altLang="en-US" sz="4400" b="1" smtClean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4400" b="1" smtClean="0"/>
              <a:t>串行通信</a:t>
            </a:r>
            <a:r>
              <a:rPr lang="zh-CN" altLang="en-US" sz="4400" b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的应用编程</a:t>
            </a:r>
            <a:endParaRPr lang="zh-CN" altLang="en-US" sz="4400" b="1" smtClean="0"/>
          </a:p>
          <a:p>
            <a:pPr eaLnBrk="1" hangingPunct="1">
              <a:defRPr/>
            </a:pPr>
            <a:endParaRPr lang="zh-CN" altLang="en-US" sz="4400" smtClean="0"/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endParaRPr lang="en-US" altLang="zh-CN" sz="28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944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7"/>
          <p:cNvSpPr txBox="1">
            <a:spLocks noChangeArrowheads="1"/>
          </p:cNvSpPr>
          <p:nvPr/>
        </p:nvSpPr>
        <p:spPr bwMode="auto">
          <a:xfrm>
            <a:off x="463550" y="3933825"/>
            <a:ext cx="85344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/>
              <a:t>        </a:t>
            </a:r>
            <a:r>
              <a:rPr kumimoji="0" lang="zh-CN" altLang="en-US" sz="3200" b="1"/>
              <a:t>如果更远距离（上千米）传送，</a:t>
            </a:r>
            <a:r>
              <a:rPr lang="zh-CN" altLang="en-US" sz="3200" b="1"/>
              <a:t>数字信号通过调制器变成模拟信号通过电话线传送到对方，接收方通过解调器将模拟信号转换成数字信号接收。（调制解调器</a:t>
            </a:r>
            <a:r>
              <a:rPr lang="en-US" altLang="zh-CN" sz="3200" b="1"/>
              <a:t>MODEM</a:t>
            </a:r>
            <a:r>
              <a:rPr lang="zh-CN" altLang="en-US" sz="3200" b="1"/>
              <a:t>）</a:t>
            </a:r>
            <a:endParaRPr lang="zh-CN" altLang="en-US" sz="3200" b="1"/>
          </a:p>
        </p:txBody>
      </p:sp>
      <p:sp>
        <p:nvSpPr>
          <p:cNvPr id="22531" name="Text Box 29"/>
          <p:cNvSpPr txBox="1">
            <a:spLocks noChangeArrowheads="1"/>
          </p:cNvSpPr>
          <p:nvPr/>
        </p:nvSpPr>
        <p:spPr bwMode="auto">
          <a:xfrm>
            <a:off x="7335838" y="549275"/>
            <a:ext cx="5492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22532" name="Text Box 31"/>
          <p:cNvSpPr txBox="1">
            <a:spLocks noChangeArrowheads="1"/>
          </p:cNvSpPr>
          <p:nvPr/>
        </p:nvSpPr>
        <p:spPr bwMode="auto">
          <a:xfrm>
            <a:off x="322263" y="2205038"/>
            <a:ext cx="867568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1"/>
              <a:t>        较远距离传送（</a:t>
            </a:r>
            <a:r>
              <a:rPr kumimoji="0" lang="en-US" altLang="zh-CN" sz="3200" b="1"/>
              <a:t>15</a:t>
            </a:r>
            <a:r>
              <a:rPr kumimoji="0" lang="zh-CN" altLang="en-US" sz="3200" b="1"/>
              <a:t>米左右），加电平转换电路实现（</a:t>
            </a:r>
            <a:r>
              <a:rPr kumimoji="0" lang="en-US" altLang="zh-CN" sz="3200" b="1"/>
              <a:t>RS-232C</a:t>
            </a:r>
            <a:r>
              <a:rPr kumimoji="0" lang="zh-CN" altLang="en-US" sz="3200" b="1"/>
              <a:t>电平</a:t>
            </a:r>
            <a:r>
              <a:rPr kumimoji="0" lang="en-US" altLang="zh-CN" sz="3200" b="1"/>
              <a:t>)</a:t>
            </a:r>
            <a:r>
              <a:rPr kumimoji="0" lang="zh-CN" altLang="en-US" sz="3200" b="1"/>
              <a:t> 。</a:t>
            </a:r>
            <a:endParaRPr kumimoji="0" lang="zh-CN" altLang="en-US" sz="3200" b="1"/>
          </a:p>
        </p:txBody>
      </p:sp>
      <p:sp>
        <p:nvSpPr>
          <p:cNvPr id="22533" name="Text Box 31"/>
          <p:cNvSpPr txBox="1">
            <a:spLocks noChangeArrowheads="1"/>
          </p:cNvSpPr>
          <p:nvPr/>
        </p:nvSpPr>
        <p:spPr bwMode="auto">
          <a:xfrm>
            <a:off x="322263" y="531813"/>
            <a:ext cx="867568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1"/>
              <a:t>        近距离传送（</a:t>
            </a:r>
            <a:r>
              <a:rPr kumimoji="0" lang="en-US" altLang="zh-CN" sz="3200" b="1"/>
              <a:t>1.5</a:t>
            </a:r>
            <a:r>
              <a:rPr kumimoji="0" lang="zh-CN" altLang="en-US" sz="3200" b="1"/>
              <a:t>米左右），单片机之间可直接连接（</a:t>
            </a:r>
            <a:r>
              <a:rPr kumimoji="0" lang="en-US" altLang="zh-CN" sz="3200" b="1"/>
              <a:t>TTL</a:t>
            </a:r>
            <a:r>
              <a:rPr kumimoji="0" lang="zh-CN" altLang="en-US" sz="3200" b="1"/>
              <a:t>电平）。</a:t>
            </a:r>
            <a:endParaRPr kumimoji="0" lang="zh-CN" altLang="en-US" sz="32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304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748712" cy="49688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smtClean="0"/>
              <a:t>              </a:t>
            </a:r>
            <a:r>
              <a:rPr lang="en-US" altLang="zh-CN" sz="2800" b="1" smtClean="0"/>
              <a:t>RS-232C</a:t>
            </a:r>
            <a:r>
              <a:rPr lang="zh-CN" altLang="en-US" sz="2800" b="1" smtClean="0"/>
              <a:t>是美国电子工业协会（</a:t>
            </a:r>
            <a:r>
              <a:rPr lang="en-US" altLang="zh-CN" sz="2800" b="1" smtClean="0"/>
              <a:t>EIA</a:t>
            </a:r>
            <a:r>
              <a:rPr lang="zh-CN" altLang="en-US" sz="2800" b="1" smtClean="0"/>
              <a:t>）公布的一种异步通信标准。 它对信号线、电气特性、连接器都作了明确规定。</a:t>
            </a:r>
            <a:r>
              <a:rPr lang="en-US" altLang="zh-CN" sz="2800" b="1" smtClean="0"/>
              <a:t>RS-232C</a:t>
            </a:r>
            <a:r>
              <a:rPr lang="zh-CN" altLang="en-US" sz="2800" b="1" smtClean="0"/>
              <a:t>的连接器有</a:t>
            </a:r>
            <a:r>
              <a:rPr lang="en-US" altLang="zh-CN" sz="2800" b="1" smtClean="0"/>
              <a:t>25</a:t>
            </a:r>
            <a:r>
              <a:rPr lang="zh-CN" altLang="en-US" sz="2800" b="1" smtClean="0"/>
              <a:t>针和</a:t>
            </a:r>
            <a:r>
              <a:rPr lang="en-US" altLang="zh-CN" sz="2800" b="1" smtClean="0"/>
              <a:t>9</a:t>
            </a:r>
            <a:r>
              <a:rPr lang="zh-CN" altLang="en-US" sz="2800" b="1" smtClean="0"/>
              <a:t>针两种，目前微机上都采用</a:t>
            </a:r>
            <a:r>
              <a:rPr lang="en-US" altLang="zh-CN" sz="2800" b="1" smtClean="0"/>
              <a:t>9</a:t>
            </a:r>
            <a:r>
              <a:rPr lang="zh-CN" altLang="en-US" sz="2800" b="1" smtClean="0"/>
              <a:t>针的连接器，见图。</a:t>
            </a:r>
            <a:endParaRPr lang="zh-CN" altLang="en-US" sz="28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引脚和信号</a:t>
            </a:r>
            <a:r>
              <a:rPr lang="en-US" altLang="zh-CN" sz="2800" b="1" smtClean="0"/>
              <a:t>:</a:t>
            </a:r>
            <a:endParaRPr lang="en-US" altLang="zh-CN" sz="28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</a:t>
            </a:r>
            <a:r>
              <a:rPr lang="zh-CN" altLang="en-US" sz="2800" b="1" smtClean="0"/>
              <a:t>引脚</a:t>
            </a:r>
            <a:r>
              <a:rPr lang="en-US" altLang="zh-CN" sz="2800" b="1" smtClean="0"/>
              <a:t>3   TXD ---</a:t>
            </a:r>
            <a:r>
              <a:rPr lang="zh-CN" altLang="en-US" sz="2800" b="1" smtClean="0"/>
              <a:t>数据发送  </a:t>
            </a:r>
            <a:endParaRPr lang="zh-CN" altLang="en-US" sz="28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引脚</a:t>
            </a:r>
            <a:r>
              <a:rPr lang="en-US" altLang="zh-CN" sz="2800" b="1" smtClean="0"/>
              <a:t>2 RXD ---</a:t>
            </a:r>
            <a:r>
              <a:rPr lang="zh-CN" altLang="en-US" sz="2800" b="1" smtClean="0"/>
              <a:t>数据接收 </a:t>
            </a:r>
            <a:endParaRPr lang="zh-CN" altLang="en-US" sz="28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引脚</a:t>
            </a:r>
            <a:r>
              <a:rPr lang="en-US" altLang="zh-CN" sz="2800" b="1" smtClean="0"/>
              <a:t>5 GND --- </a:t>
            </a:r>
            <a:r>
              <a:rPr lang="zh-CN" altLang="en-US" sz="2800" b="1" smtClean="0"/>
              <a:t>地</a:t>
            </a:r>
            <a:endParaRPr lang="zh-CN" altLang="en-US" sz="28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smtClean="0"/>
              <a:t>     </a:t>
            </a:r>
            <a:r>
              <a:rPr lang="zh-CN" altLang="en-US" sz="2800" b="1" smtClean="0"/>
              <a:t>其他为握手信号，见教材。</a:t>
            </a:r>
            <a:endParaRPr lang="zh-CN" altLang="en-US" sz="2800" b="1" smtClean="0"/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b="1" smtClean="0"/>
              <a:t>设备之间通信的距离不大于</a:t>
            </a:r>
            <a:r>
              <a:rPr lang="en-US" altLang="zh-CN" b="1" smtClean="0"/>
              <a:t>15</a:t>
            </a:r>
            <a:r>
              <a:rPr lang="zh-CN" altLang="en-US" b="1" smtClean="0"/>
              <a:t>米</a:t>
            </a:r>
            <a:endParaRPr lang="zh-CN" altLang="en-US" smtClean="0"/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b="1" smtClean="0"/>
              <a:t>最大传输速率</a:t>
            </a:r>
            <a:r>
              <a:rPr lang="en-US" altLang="zh-CN" b="1" smtClean="0"/>
              <a:t>20KB/S</a:t>
            </a:r>
            <a:endParaRPr lang="en-US" altLang="zh-CN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800" b="1" smtClean="0"/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381000" y="0"/>
            <a:ext cx="77724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8.1.7  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关于</a:t>
            </a: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RS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－</a:t>
            </a: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232C</a:t>
            </a:r>
            <a:endParaRPr lang="en-US" altLang="zh-CN" sz="44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</p:txBody>
      </p:sp>
      <p:grpSp>
        <p:nvGrpSpPr>
          <p:cNvPr id="23556" name="Group 13"/>
          <p:cNvGrpSpPr/>
          <p:nvPr/>
        </p:nvGrpSpPr>
        <p:grpSpPr bwMode="auto">
          <a:xfrm>
            <a:off x="6507163" y="3776663"/>
            <a:ext cx="2636837" cy="2070100"/>
            <a:chOff x="4099" y="2379"/>
            <a:chExt cx="1661" cy="1304"/>
          </a:xfrm>
        </p:grpSpPr>
        <p:pic>
          <p:nvPicPr>
            <p:cNvPr id="23557" name="Picture 8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2387"/>
              <a:ext cx="908" cy="12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8" name="Text Box 11"/>
            <p:cNvSpPr txBox="1">
              <a:spLocks noChangeArrowheads="1"/>
            </p:cNvSpPr>
            <p:nvPr/>
          </p:nvSpPr>
          <p:spPr bwMode="auto">
            <a:xfrm>
              <a:off x="5261" y="2387"/>
              <a:ext cx="499" cy="12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500" b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DCD</a:t>
              </a:r>
              <a:endParaRPr kumimoji="0" lang="en-US" altLang="zh-CN" sz="1600" b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RXD</a:t>
              </a:r>
              <a:endParaRPr kumimoji="0" lang="en-US" altLang="zh-CN" sz="1600" b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TXD</a:t>
              </a:r>
              <a:endParaRPr kumimoji="0" lang="en-US" altLang="zh-CN" sz="1600" b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DTR</a:t>
              </a:r>
              <a:endParaRPr kumimoji="0" lang="en-US" altLang="zh-CN" sz="1600" b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GND</a:t>
              </a:r>
              <a:endParaRPr kumimoji="0" lang="en-US" altLang="zh-CN" sz="1600" b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800" b="1">
                <a:solidFill>
                  <a:schemeClr val="bg2"/>
                </a:solidFill>
              </a:endParaRPr>
            </a:p>
          </p:txBody>
        </p:sp>
        <p:sp>
          <p:nvSpPr>
            <p:cNvPr id="23559" name="Text Box 12"/>
            <p:cNvSpPr txBox="1">
              <a:spLocks noChangeArrowheads="1"/>
            </p:cNvSpPr>
            <p:nvPr/>
          </p:nvSpPr>
          <p:spPr bwMode="auto">
            <a:xfrm>
              <a:off x="4099" y="2379"/>
              <a:ext cx="408" cy="129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6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6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6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DSR</a:t>
              </a:r>
              <a:endParaRPr kumimoji="0" lang="en-US" altLang="zh-CN" sz="16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RTS</a:t>
              </a:r>
              <a:endParaRPr kumimoji="0" lang="en-US" altLang="zh-CN" sz="16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CTS</a:t>
              </a:r>
              <a:endParaRPr kumimoji="0" lang="en-US" altLang="zh-CN" sz="16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RI</a:t>
              </a:r>
              <a:endParaRPr kumimoji="0" lang="en-US" altLang="zh-CN" sz="8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1200" b="1">
                <a:solidFill>
                  <a:schemeClr val="bg2"/>
                </a:solidFill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65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6250"/>
            <a:ext cx="9144000" cy="68580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  </a:t>
            </a:r>
            <a:r>
              <a:rPr lang="zh-CN" altLang="en-US" sz="2800" b="1" smtClean="0"/>
              <a:t>电气特性 </a:t>
            </a:r>
            <a:endParaRPr lang="zh-CN" altLang="en-US" sz="2800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solidFill>
                  <a:srgbClr val="FF0000"/>
                </a:solidFill>
              </a:rPr>
              <a:t>●</a:t>
            </a:r>
            <a:r>
              <a:rPr lang="zh-CN" altLang="en-US" sz="2800" b="1" smtClean="0"/>
              <a:t>采用负逻辑：“</a:t>
            </a:r>
            <a:r>
              <a:rPr lang="en-US" altLang="zh-CN" sz="2800" b="1" smtClean="0"/>
              <a:t>1” —— -3V ∽ -15V</a:t>
            </a:r>
            <a:endParaRPr lang="en-US" altLang="zh-CN" sz="2800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                             “0”—— +3V  ∽ </a:t>
            </a:r>
            <a:r>
              <a:rPr lang="en-US" altLang="zh-CN" sz="2800" smtClean="0"/>
              <a:t>+ </a:t>
            </a:r>
            <a:r>
              <a:rPr lang="en-US" altLang="zh-CN" sz="2800" b="1" smtClean="0"/>
              <a:t>15V</a:t>
            </a:r>
            <a:endParaRPr lang="en-US" altLang="zh-CN" sz="2800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b="1" smtClean="0"/>
              <a:t>  因为单片机的逻辑电平是 “</a:t>
            </a:r>
            <a:r>
              <a:rPr lang="en-US" altLang="zh-CN" sz="2800" b="1" smtClean="0"/>
              <a:t>1” — +5V</a:t>
            </a:r>
            <a:r>
              <a:rPr lang="zh-CN" altLang="en-US" sz="2800" b="1" smtClean="0"/>
              <a:t>， “</a:t>
            </a:r>
            <a:r>
              <a:rPr lang="en-US" altLang="zh-CN" sz="2800" b="1" smtClean="0"/>
              <a:t>0”——0V</a:t>
            </a:r>
            <a:endParaRPr lang="en-US" altLang="zh-CN" sz="2800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  </a:t>
            </a:r>
            <a:r>
              <a:rPr lang="zh-CN" altLang="en-US" sz="2800" b="1" smtClean="0"/>
              <a:t>当计算机采用</a:t>
            </a:r>
            <a:r>
              <a:rPr lang="en-US" altLang="zh-CN" sz="2800" b="1" smtClean="0"/>
              <a:t>RS-232</a:t>
            </a:r>
            <a:r>
              <a:rPr lang="zh-CN" altLang="en-US" sz="2800" b="1" smtClean="0"/>
              <a:t>标准时必须通过电平转换，</a:t>
            </a:r>
            <a:endParaRPr lang="zh-CN" altLang="en-US" sz="2800" b="1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b="1" smtClean="0"/>
              <a:t>   </a:t>
            </a:r>
            <a:r>
              <a:rPr lang="en-US" altLang="zh-CN" sz="2800" b="1" smtClean="0"/>
              <a:t>TTL</a:t>
            </a:r>
            <a:r>
              <a:rPr lang="zh-CN" altLang="en-US" sz="2800" b="1" smtClean="0"/>
              <a:t>电平可以由专用集成电路转换成</a:t>
            </a:r>
            <a:r>
              <a:rPr lang="en-US" altLang="zh-CN" sz="2800" b="1" smtClean="0"/>
              <a:t>RS-232C</a:t>
            </a:r>
            <a:r>
              <a:rPr lang="zh-CN" altLang="en-US" sz="2800" b="1" smtClean="0"/>
              <a:t>标准</a:t>
            </a:r>
            <a:r>
              <a:rPr lang="en-US" altLang="zh-CN" sz="2800" b="1" smtClean="0"/>
              <a:t>;</a:t>
            </a:r>
            <a:endParaRPr lang="en-US" altLang="zh-CN" sz="2800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  </a:t>
            </a:r>
            <a:r>
              <a:rPr lang="zh-CN" altLang="en-US" sz="2800" b="1" smtClean="0"/>
              <a:t>如</a:t>
            </a:r>
            <a:r>
              <a:rPr lang="en-US" altLang="zh-CN" sz="2800" b="1" smtClean="0"/>
              <a:t>: MC1488 </a:t>
            </a:r>
            <a:r>
              <a:rPr lang="zh-CN" altLang="en-US" sz="2800" b="1" smtClean="0"/>
              <a:t>或 </a:t>
            </a:r>
            <a:r>
              <a:rPr lang="en-US" altLang="zh-CN" sz="2800" b="1" smtClean="0"/>
              <a:t>75188           TTL        RS232C</a:t>
            </a:r>
            <a:endParaRPr lang="en-US" altLang="zh-CN" sz="2800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     </a:t>
            </a:r>
            <a:r>
              <a:rPr lang="zh-CN" altLang="en-US" sz="2800" b="1" smtClean="0"/>
              <a:t>从</a:t>
            </a:r>
            <a:r>
              <a:rPr lang="en-US" altLang="zh-CN" sz="2800" b="1" smtClean="0"/>
              <a:t>MC1489 </a:t>
            </a:r>
            <a:r>
              <a:rPr lang="zh-CN" altLang="en-US" sz="2800" b="1" smtClean="0"/>
              <a:t>或 </a:t>
            </a:r>
            <a:r>
              <a:rPr lang="en-US" altLang="zh-CN" sz="2800" b="1" smtClean="0"/>
              <a:t>75189          RS232C        TTL </a:t>
            </a:r>
            <a:endParaRPr lang="en-US" altLang="zh-CN" sz="2800" b="1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  MC1488</a:t>
            </a:r>
            <a:r>
              <a:rPr lang="zh-CN" altLang="en-US" sz="2800" b="1" smtClean="0"/>
              <a:t>等需采用</a:t>
            </a:r>
            <a:r>
              <a:rPr lang="en-US" altLang="zh-CN" sz="2800" b="1" smtClean="0"/>
              <a:t>±12V</a:t>
            </a:r>
            <a:r>
              <a:rPr lang="zh-CN" altLang="en-US" sz="2800" b="1" smtClean="0"/>
              <a:t>电源，一般在单片机通信中大量使用的是只需要</a:t>
            </a:r>
            <a:r>
              <a:rPr lang="en-US" altLang="zh-CN" sz="2800" b="1" smtClean="0"/>
              <a:t>+5V</a:t>
            </a:r>
            <a:r>
              <a:rPr lang="zh-CN" altLang="en-US" sz="2800" b="1" smtClean="0"/>
              <a:t>电源、且希望发送和接收的一体化芯片。如：</a:t>
            </a:r>
            <a:r>
              <a:rPr lang="en-US" altLang="zh-CN" sz="2800" b="1" smtClean="0"/>
              <a:t>MAX232</a:t>
            </a:r>
            <a:r>
              <a:rPr lang="zh-CN" altLang="en-US" sz="2800" b="1" smtClean="0"/>
              <a:t>芯片。</a:t>
            </a:r>
            <a:endParaRPr lang="zh-CN" altLang="en-US" sz="28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1" smtClean="0"/>
          </a:p>
        </p:txBody>
      </p:sp>
      <p:sp>
        <p:nvSpPr>
          <p:cNvPr id="24579" name="Line 5"/>
          <p:cNvSpPr>
            <a:spLocks noChangeShapeType="1"/>
          </p:cNvSpPr>
          <p:nvPr/>
        </p:nvSpPr>
        <p:spPr bwMode="auto">
          <a:xfrm>
            <a:off x="5292725" y="3860800"/>
            <a:ext cx="6048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24580" name="Line 6"/>
          <p:cNvSpPr>
            <a:spLocks noChangeShapeType="1"/>
          </p:cNvSpPr>
          <p:nvPr/>
        </p:nvSpPr>
        <p:spPr bwMode="auto">
          <a:xfrm>
            <a:off x="5795963" y="4365625"/>
            <a:ext cx="6810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559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60350"/>
            <a:ext cx="8893175" cy="41148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MAX232 </a:t>
            </a:r>
            <a:r>
              <a:rPr lang="zh-CN" altLang="en-US" sz="2800" b="1" smtClean="0"/>
              <a:t>是</a:t>
            </a:r>
            <a:r>
              <a:rPr lang="en-US" altLang="zh-CN" sz="2800" b="1" smtClean="0"/>
              <a:t>EIA</a:t>
            </a:r>
            <a:r>
              <a:rPr lang="zh-CN" altLang="en-US" sz="2800" b="1" smtClean="0"/>
              <a:t>和</a:t>
            </a:r>
            <a:r>
              <a:rPr lang="en-US" altLang="zh-CN" sz="2800" b="1" smtClean="0"/>
              <a:t>TTL</a:t>
            </a:r>
            <a:r>
              <a:rPr lang="zh-CN" altLang="en-US" sz="2800" b="1" smtClean="0"/>
              <a:t>电平转换芯片。内部具有电压</a:t>
            </a:r>
            <a:endParaRPr lang="zh-CN" altLang="en-US" sz="2800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b="1" smtClean="0"/>
              <a:t>提升电路，并有两路接收器和发送器，仅需外接</a:t>
            </a:r>
            <a:r>
              <a:rPr lang="en-US" altLang="zh-CN" sz="2800" b="1" smtClean="0"/>
              <a:t>5</a:t>
            </a:r>
            <a:r>
              <a:rPr lang="zh-CN" altLang="en-US" sz="2800" b="1" smtClean="0"/>
              <a:t>个电</a:t>
            </a:r>
            <a:endParaRPr lang="zh-CN" altLang="en-US" sz="2800" b="1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b="1" smtClean="0"/>
              <a:t>容和一个</a:t>
            </a:r>
            <a:r>
              <a:rPr lang="en-US" altLang="zh-CN" sz="2800" b="1" smtClean="0"/>
              <a:t>+5V</a:t>
            </a:r>
            <a:r>
              <a:rPr lang="zh-CN" altLang="en-US" sz="2800" b="1" smtClean="0"/>
              <a:t>电源。</a:t>
            </a:r>
            <a:r>
              <a:rPr lang="en-US" altLang="zh-CN" sz="2800" b="1" smtClean="0"/>
              <a:t>MAX232</a:t>
            </a:r>
            <a:r>
              <a:rPr lang="zh-CN" altLang="en-US" sz="2800" b="1" smtClean="0"/>
              <a:t>的引脚和连线电路</a:t>
            </a:r>
            <a:r>
              <a:rPr lang="zh-CN" altLang="en-US" sz="2400" b="1" smtClean="0"/>
              <a:t>如下</a:t>
            </a:r>
            <a:r>
              <a:rPr lang="zh-CN" altLang="en-US" sz="2800" b="1" smtClean="0"/>
              <a:t>图</a:t>
            </a:r>
            <a:r>
              <a:rPr lang="zh-CN" altLang="en-US" sz="2400" b="1" smtClean="0"/>
              <a:t>：</a:t>
            </a:r>
            <a:endParaRPr lang="zh-CN" altLang="en-US" sz="2400" b="1" smtClean="0"/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 smtClean="0"/>
          </a:p>
        </p:txBody>
      </p:sp>
      <p:sp>
        <p:nvSpPr>
          <p:cNvPr id="25603" name="Rectangle 10"/>
          <p:cNvSpPr>
            <a:spLocks noChangeArrowheads="1"/>
          </p:cNvSpPr>
          <p:nvPr/>
        </p:nvSpPr>
        <p:spPr bwMode="auto">
          <a:xfrm>
            <a:off x="0" y="3860800"/>
            <a:ext cx="3810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endParaRPr lang="zh-CN" altLang="zh-CN" sz="2800"/>
          </a:p>
        </p:txBody>
      </p:sp>
      <p:graphicFrame>
        <p:nvGraphicFramePr>
          <p:cNvPr id="25604" name="Object 11"/>
          <p:cNvGraphicFramePr>
            <a:graphicFrameLocks noChangeAspect="1"/>
          </p:cNvGraphicFramePr>
          <p:nvPr>
            <p:ph sz="half" idx="2"/>
          </p:nvPr>
        </p:nvGraphicFramePr>
        <p:xfrm>
          <a:off x="1403350" y="1989138"/>
          <a:ext cx="5829300" cy="400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Visio" r:id="rId1" imgW="4380230" imgH="3014345" progId="Visio.Drawing.11">
                  <p:embed/>
                </p:oleObj>
              </mc:Choice>
              <mc:Fallback>
                <p:oleObj name="Visio" r:id="rId1" imgW="4380230" imgH="3014345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989138"/>
                        <a:ext cx="5829300" cy="40052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444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8839200" cy="719138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smtClean="0"/>
              <a:t>   1.</a:t>
            </a:r>
            <a:r>
              <a:rPr lang="zh-CN" altLang="en-US" sz="2800" b="1" smtClean="0"/>
              <a:t>单片机和单片机之间的</a:t>
            </a:r>
            <a:r>
              <a:rPr lang="zh-CN" altLang="en-US" sz="2800" b="1" smtClean="0">
                <a:latin typeface="Times New Roman" pitchFamily="18" charset="0"/>
              </a:rPr>
              <a:t>连接</a:t>
            </a:r>
            <a:endParaRPr lang="zh-CN" altLang="en-US" sz="2800" b="1" smtClean="0">
              <a:latin typeface="Times New Roman" pitchFamily="18" charset="0"/>
            </a:endParaRPr>
          </a:p>
        </p:txBody>
      </p:sp>
      <p:grpSp>
        <p:nvGrpSpPr>
          <p:cNvPr id="2" name="Group 183"/>
          <p:cNvGrpSpPr/>
          <p:nvPr/>
        </p:nvGrpSpPr>
        <p:grpSpPr bwMode="auto">
          <a:xfrm>
            <a:off x="1187450" y="1484313"/>
            <a:ext cx="6156325" cy="3414712"/>
            <a:chOff x="864" y="528"/>
            <a:chExt cx="3878" cy="2151"/>
          </a:xfrm>
        </p:grpSpPr>
        <p:grpSp>
          <p:nvGrpSpPr>
            <p:cNvPr id="26630" name="Group 182"/>
            <p:cNvGrpSpPr/>
            <p:nvPr/>
          </p:nvGrpSpPr>
          <p:grpSpPr bwMode="auto">
            <a:xfrm>
              <a:off x="864" y="528"/>
              <a:ext cx="3878" cy="2151"/>
              <a:chOff x="864" y="528"/>
              <a:chExt cx="3878" cy="2151"/>
            </a:xfrm>
          </p:grpSpPr>
          <p:grpSp>
            <p:nvGrpSpPr>
              <p:cNvPr id="26632" name="Group 6"/>
              <p:cNvGrpSpPr/>
              <p:nvPr/>
            </p:nvGrpSpPr>
            <p:grpSpPr bwMode="auto">
              <a:xfrm>
                <a:off x="864" y="528"/>
                <a:ext cx="3808" cy="1680"/>
                <a:chOff x="992" y="624"/>
                <a:chExt cx="3808" cy="1200"/>
              </a:xfrm>
            </p:grpSpPr>
            <p:sp>
              <p:nvSpPr>
                <p:cNvPr id="26635" name="Rectangle 7"/>
                <p:cNvSpPr>
                  <a:spLocks noChangeArrowheads="1"/>
                </p:cNvSpPr>
                <p:nvPr/>
              </p:nvSpPr>
              <p:spPr bwMode="auto">
                <a:xfrm>
                  <a:off x="992" y="624"/>
                  <a:ext cx="832" cy="1200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bg2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    </a:t>
                  </a: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/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   RXD</a:t>
                  </a: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endParaRPr kumimoji="0" lang="en-US" altLang="zh-CN" sz="1600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   TXD</a:t>
                  </a: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endParaRPr kumimoji="0" lang="en-US" altLang="zh-CN" sz="16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   GND</a:t>
                  </a: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/>
                  <a:endParaRPr kumimoji="0" lang="en-US" altLang="zh-CN" sz="1800">
                    <a:solidFill>
                      <a:srgbClr val="000000"/>
                    </a:solidFill>
                    <a:latin typeface="Arial" panose="02080604020202020204" pitchFamily="34" charset="0"/>
                  </a:endParaRPr>
                </a:p>
              </p:txBody>
            </p:sp>
            <p:sp>
              <p:nvSpPr>
                <p:cNvPr id="26636" name="Rectangle 8"/>
                <p:cNvSpPr>
                  <a:spLocks noChangeArrowheads="1"/>
                </p:cNvSpPr>
                <p:nvPr/>
              </p:nvSpPr>
              <p:spPr bwMode="auto">
                <a:xfrm>
                  <a:off x="3968" y="624"/>
                  <a:ext cx="832" cy="119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bg2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20000"/>
                    </a:lnSpc>
                  </a:pP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TXD</a:t>
                  </a: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GND</a:t>
                  </a:r>
                  <a:endParaRPr kumimoji="0" lang="en-US" altLang="zh-CN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63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810" y="804"/>
                  <a:ext cx="71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38" name="Line 10"/>
                <p:cNvSpPr>
                  <a:spLocks noChangeShapeType="1"/>
                </p:cNvSpPr>
                <p:nvPr/>
              </p:nvSpPr>
              <p:spPr bwMode="auto">
                <a:xfrm>
                  <a:off x="3136" y="768"/>
                  <a:ext cx="8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39" name="Line 11"/>
                <p:cNvSpPr>
                  <a:spLocks noChangeShapeType="1"/>
                </p:cNvSpPr>
                <p:nvPr/>
              </p:nvSpPr>
              <p:spPr bwMode="auto">
                <a:xfrm>
                  <a:off x="1824" y="1163"/>
                  <a:ext cx="71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0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3114" y="1163"/>
                  <a:ext cx="8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1" name="Line 13"/>
                <p:cNvSpPr>
                  <a:spLocks noChangeShapeType="1"/>
                </p:cNvSpPr>
                <p:nvPr/>
              </p:nvSpPr>
              <p:spPr bwMode="auto">
                <a:xfrm>
                  <a:off x="2537" y="804"/>
                  <a:ext cx="615" cy="3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558" y="768"/>
                  <a:ext cx="594" cy="35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3" name="Line 15"/>
                <p:cNvSpPr>
                  <a:spLocks noChangeShapeType="1"/>
                </p:cNvSpPr>
                <p:nvPr/>
              </p:nvSpPr>
              <p:spPr bwMode="auto">
                <a:xfrm>
                  <a:off x="1824" y="1524"/>
                  <a:ext cx="2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4" name="Line 16"/>
                <p:cNvSpPr>
                  <a:spLocks noChangeShapeType="1"/>
                </p:cNvSpPr>
                <p:nvPr/>
              </p:nvSpPr>
              <p:spPr bwMode="auto">
                <a:xfrm>
                  <a:off x="2835" y="1524"/>
                  <a:ext cx="0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5" name="Line 17"/>
                <p:cNvSpPr>
                  <a:spLocks noChangeShapeType="1"/>
                </p:cNvSpPr>
                <p:nvPr/>
              </p:nvSpPr>
              <p:spPr bwMode="auto">
                <a:xfrm>
                  <a:off x="2715" y="1763"/>
                  <a:ext cx="29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6633" name="Text Box 175"/>
              <p:cNvSpPr txBox="1">
                <a:spLocks noChangeArrowheads="1"/>
              </p:cNvSpPr>
              <p:nvPr/>
            </p:nvSpPr>
            <p:spPr bwMode="auto">
              <a:xfrm>
                <a:off x="912" y="2352"/>
                <a:ext cx="80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b="1"/>
                  <a:t>8xx51</a:t>
                </a:r>
                <a:endParaRPr lang="en-US" altLang="zh-CN" sz="2800" b="1"/>
              </a:p>
            </p:txBody>
          </p:sp>
          <p:sp>
            <p:nvSpPr>
              <p:cNvPr id="26634" name="Text Box 176"/>
              <p:cNvSpPr txBox="1">
                <a:spLocks noChangeArrowheads="1"/>
              </p:cNvSpPr>
              <p:nvPr/>
            </p:nvSpPr>
            <p:spPr bwMode="auto">
              <a:xfrm>
                <a:off x="3936" y="2352"/>
                <a:ext cx="80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/>
                  <a:t>8xx51</a:t>
                </a:r>
                <a:endParaRPr lang="en-US" altLang="zh-CN" sz="2800"/>
              </a:p>
            </p:txBody>
          </p:sp>
        </p:grpSp>
        <p:sp>
          <p:nvSpPr>
            <p:cNvPr id="26631" name="Rectangle 178"/>
            <p:cNvSpPr>
              <a:spLocks noChangeArrowheads="1"/>
            </p:cNvSpPr>
            <p:nvPr/>
          </p:nvSpPr>
          <p:spPr bwMode="auto">
            <a:xfrm rot="-5445349">
              <a:off x="4039" y="473"/>
              <a:ext cx="385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r>
                <a:rPr kumimoji="0" lang="en-US" altLang="zh-CN" sz="2800">
                  <a:solidFill>
                    <a:srgbClr val="000000"/>
                  </a:solidFill>
                </a:rPr>
                <a:t>RXD</a:t>
              </a:r>
              <a:endParaRPr kumimoji="0" lang="en-US" altLang="zh-CN" sz="2800">
                <a:solidFill>
                  <a:srgbClr val="000000"/>
                </a:solidFill>
              </a:endParaRPr>
            </a:p>
          </p:txBody>
        </p:sp>
      </p:grpSp>
      <p:sp>
        <p:nvSpPr>
          <p:cNvPr id="124085" name="Text Box 181"/>
          <p:cNvSpPr txBox="1">
            <a:spLocks noChangeArrowheads="1"/>
          </p:cNvSpPr>
          <p:nvPr/>
        </p:nvSpPr>
        <p:spPr bwMode="auto">
          <a:xfrm>
            <a:off x="304800" y="4953000"/>
            <a:ext cx="7543800" cy="2928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2. 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单片机和</a:t>
            </a: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PC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机的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通信连接</a:t>
            </a:r>
            <a:endParaRPr lang="zh-CN" altLang="en-US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  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MCS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</a:rPr>
              <a:t>—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51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和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PC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机的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</a:rPr>
              <a:t>双机通信见下图</a:t>
            </a:r>
            <a:endParaRPr lang="zh-CN" altLang="en-US" sz="32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50000"/>
              </a:spcBef>
              <a:defRPr/>
            </a:pPr>
            <a:endParaRPr lang="zh-CN" altLang="en-US" sz="32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50000"/>
              </a:spcBef>
              <a:defRPr/>
            </a:pPr>
            <a:endParaRPr lang="en-US" altLang="zh-CN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4088" name="Rectangle 184"/>
          <p:cNvSpPr>
            <a:spLocks noChangeArrowheads="1"/>
          </p:cNvSpPr>
          <p:nvPr/>
        </p:nvSpPr>
        <p:spPr bwMode="auto">
          <a:xfrm>
            <a:off x="0" y="188913"/>
            <a:ext cx="88392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  8.1.8  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单片机串行通信电路</a:t>
            </a:r>
            <a:endParaRPr lang="zh-CN" altLang="en-US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316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4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4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4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4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3906" grpId="0" autoUpdateAnimBg="0"/>
      <p:bldP spid="124085" grpId="0" autoUpdateAnimBg="0"/>
      <p:bldP spid="12408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7651" name="Object 4"/>
          <p:cNvGraphicFramePr>
            <a:graphicFrameLocks noChangeAspect="1"/>
          </p:cNvGraphicFramePr>
          <p:nvPr/>
        </p:nvGraphicFramePr>
        <p:xfrm>
          <a:off x="107950" y="117475"/>
          <a:ext cx="8893175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Visio" r:id="rId1" imgW="5125085" imgH="2889885" progId="Visio.Drawing.11">
                  <p:embed/>
                </p:oleObj>
              </mc:Choice>
              <mc:Fallback>
                <p:oleObj name="Visio" r:id="rId1" imgW="5125085" imgH="288988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17475"/>
                        <a:ext cx="8893175" cy="410368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4724400"/>
            <a:ext cx="8964613" cy="136842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chemeClr val="tx1"/>
                </a:solidFill>
              </a:rPr>
              <a:t>       PC 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机内有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COM1~COM4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，它们采用的是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EIA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电平，所以单片机方必须加接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MAX232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芯片后才能和它相连。</a:t>
            </a:r>
            <a:endParaRPr lang="zh-CN" altLang="en-US" sz="2800" b="1" dirty="0" smtClean="0">
              <a:solidFill>
                <a:schemeClr val="tx1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5473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866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8392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 smtClean="0"/>
              <a:t>8.2   MCS-51</a:t>
            </a:r>
            <a:r>
              <a:rPr lang="zh-CN" altLang="en-US" sz="3600" b="1" smtClean="0"/>
              <a:t>的</a:t>
            </a:r>
            <a:r>
              <a:rPr lang="zh-CN" altLang="en-US" sz="4000" b="1" smtClean="0"/>
              <a:t>串行口</a:t>
            </a:r>
            <a:r>
              <a:rPr lang="zh-CN" altLang="en-US" sz="3600" b="1" smtClean="0"/>
              <a:t>结构与工作原理</a:t>
            </a:r>
            <a:r>
              <a:rPr lang="zh-CN" altLang="en-US" sz="3600" smtClean="0"/>
              <a:t> </a:t>
            </a:r>
            <a:endParaRPr lang="zh-CN" altLang="en-US" sz="3600" smtClean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785225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smtClean="0"/>
              <a:t>            51</a:t>
            </a:r>
            <a:r>
              <a:rPr lang="zh-CN" altLang="en-US" b="1" smtClean="0"/>
              <a:t>单片机有一个可编程的全双工异步串行通信接口，它可作异步串行通信（</a:t>
            </a:r>
            <a:r>
              <a:rPr lang="en-US" altLang="zh-CN" b="1" smtClean="0"/>
              <a:t>UART</a:t>
            </a:r>
            <a:r>
              <a:rPr lang="zh-CN" altLang="en-US" b="1" smtClean="0"/>
              <a:t>）用，也可作同步移位寄存器，其帧格式可有</a:t>
            </a:r>
            <a:r>
              <a:rPr lang="en-US" altLang="zh-CN" b="1" smtClean="0"/>
              <a:t>8</a:t>
            </a:r>
            <a:r>
              <a:rPr lang="zh-CN" altLang="en-US" b="1" smtClean="0"/>
              <a:t>位、</a:t>
            </a:r>
            <a:r>
              <a:rPr lang="en-US" altLang="zh-CN" b="1" smtClean="0"/>
              <a:t>10</a:t>
            </a:r>
            <a:r>
              <a:rPr lang="zh-CN" altLang="en-US" b="1" smtClean="0"/>
              <a:t>位或</a:t>
            </a:r>
            <a:r>
              <a:rPr lang="en-US" altLang="zh-CN" b="1" smtClean="0"/>
              <a:t>l l</a:t>
            </a:r>
            <a:r>
              <a:rPr lang="zh-CN" altLang="en-US" b="1" smtClean="0"/>
              <a:t>位，并能设置各种波特率，给使用者带来很大的灵活性。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539750" y="4292600"/>
            <a:ext cx="5181600" cy="76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zh-CN" altLang="en-US" sz="3600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一、串行口的内部结构</a:t>
            </a:r>
            <a:r>
              <a:rPr lang="zh-CN" altLang="en-US" sz="36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 </a:t>
            </a:r>
            <a:endParaRPr lang="zh-CN" altLang="en-US" sz="360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7470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5954" grpId="0" autoUpdateAnimBg="0"/>
      <p:bldP spid="125955" grpId="0" autoUpdateAnimBg="0" build="p"/>
      <p:bldP spid="12595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4214813" y="2341563"/>
            <a:ext cx="3657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699" name="AutoShape 8"/>
          <p:cNvSpPr>
            <a:spLocks noChangeArrowheads="1"/>
          </p:cNvSpPr>
          <p:nvPr/>
        </p:nvSpPr>
        <p:spPr bwMode="auto">
          <a:xfrm>
            <a:off x="685800" y="360363"/>
            <a:ext cx="685800" cy="5354637"/>
          </a:xfrm>
          <a:prstGeom prst="upDownArrow">
            <a:avLst>
              <a:gd name="adj1" fmla="val 50000"/>
              <a:gd name="adj2" fmla="val 15615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0" name="Line 9"/>
          <p:cNvSpPr>
            <a:spLocks noChangeShapeType="1"/>
          </p:cNvSpPr>
          <p:nvPr/>
        </p:nvSpPr>
        <p:spPr bwMode="auto">
          <a:xfrm>
            <a:off x="1219200" y="1603375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1" name="Rectangle 11"/>
          <p:cNvSpPr>
            <a:spLocks noChangeArrowheads="1"/>
          </p:cNvSpPr>
          <p:nvPr/>
        </p:nvSpPr>
        <p:spPr bwMode="auto">
          <a:xfrm>
            <a:off x="2590800" y="850900"/>
            <a:ext cx="1065213" cy="11303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发送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en-US" altLang="zh-CN" sz="2000" b="1">
                <a:solidFill>
                  <a:schemeClr val="bg2"/>
                </a:solidFill>
                <a:latin typeface="Arial" panose="02080604020202020204" pitchFamily="34" charset="0"/>
              </a:rPr>
              <a:t>SBUF</a:t>
            </a:r>
            <a:endParaRPr kumimoji="0" lang="en-US" altLang="zh-CN" sz="2000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（</a:t>
            </a:r>
            <a:r>
              <a:rPr kumimoji="0" lang="en-US" altLang="zh-CN" sz="2000" b="1">
                <a:solidFill>
                  <a:schemeClr val="bg2"/>
                </a:solidFill>
                <a:latin typeface="Arial" panose="02080604020202020204" pitchFamily="34" charset="0"/>
              </a:rPr>
              <a:t>99H</a:t>
            </a:r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）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02" name="Rectangle 28"/>
          <p:cNvSpPr>
            <a:spLocks noChangeArrowheads="1"/>
          </p:cNvSpPr>
          <p:nvPr/>
        </p:nvSpPr>
        <p:spPr bwMode="auto">
          <a:xfrm>
            <a:off x="4872038" y="666750"/>
            <a:ext cx="1295400" cy="62865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门</a:t>
            </a:r>
            <a:endParaRPr kumimoji="0" lang="zh-CN" altLang="en-US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03" name="Line 29"/>
          <p:cNvSpPr>
            <a:spLocks noChangeShapeType="1"/>
          </p:cNvSpPr>
          <p:nvPr/>
        </p:nvSpPr>
        <p:spPr bwMode="auto">
          <a:xfrm>
            <a:off x="3581400" y="912813"/>
            <a:ext cx="1293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4" name="Line 30"/>
          <p:cNvSpPr>
            <a:spLocks noChangeShapeType="1"/>
          </p:cNvSpPr>
          <p:nvPr/>
        </p:nvSpPr>
        <p:spPr bwMode="auto">
          <a:xfrm flipH="1">
            <a:off x="3656013" y="1101725"/>
            <a:ext cx="928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5" name="Line 32"/>
          <p:cNvSpPr>
            <a:spLocks noChangeShapeType="1"/>
          </p:cNvSpPr>
          <p:nvPr/>
        </p:nvSpPr>
        <p:spPr bwMode="auto">
          <a:xfrm>
            <a:off x="6172200" y="9906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6" name="Line 34"/>
          <p:cNvSpPr>
            <a:spLocks noChangeShapeType="1"/>
          </p:cNvSpPr>
          <p:nvPr/>
        </p:nvSpPr>
        <p:spPr bwMode="auto">
          <a:xfrm>
            <a:off x="1751013" y="1539875"/>
            <a:ext cx="307975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7" name="Text Box 36"/>
          <p:cNvSpPr txBox="1">
            <a:spLocks noChangeArrowheads="1"/>
          </p:cNvSpPr>
          <p:nvPr/>
        </p:nvSpPr>
        <p:spPr bwMode="auto">
          <a:xfrm>
            <a:off x="1828800" y="1066800"/>
            <a:ext cx="3810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1800" b="1">
                <a:solidFill>
                  <a:schemeClr val="bg2"/>
                </a:solidFill>
                <a:latin typeface="Arial" panose="02080604020202020204" pitchFamily="34" charset="0"/>
              </a:rPr>
              <a:t>8</a:t>
            </a:r>
            <a:endParaRPr kumimoji="0" lang="en-US" altLang="zh-CN" sz="1800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08" name="Text Box 37"/>
          <p:cNvSpPr txBox="1">
            <a:spLocks noChangeArrowheads="1"/>
          </p:cNvSpPr>
          <p:nvPr/>
        </p:nvSpPr>
        <p:spPr bwMode="auto">
          <a:xfrm>
            <a:off x="1752600" y="4648200"/>
            <a:ext cx="3048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1800" b="1">
                <a:solidFill>
                  <a:schemeClr val="bg2"/>
                </a:solidFill>
                <a:latin typeface="Arial" panose="02080604020202020204" pitchFamily="34" charset="0"/>
              </a:rPr>
              <a:t>8</a:t>
            </a:r>
            <a:endParaRPr kumimoji="0" lang="en-US" altLang="zh-CN" sz="1800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09" name="Text Box 43"/>
          <p:cNvSpPr txBox="1">
            <a:spLocks noChangeArrowheads="1"/>
          </p:cNvSpPr>
          <p:nvPr/>
        </p:nvSpPr>
        <p:spPr bwMode="auto">
          <a:xfrm>
            <a:off x="2590800" y="6172200"/>
            <a:ext cx="4343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chemeClr val="bg2"/>
                </a:solidFill>
                <a:latin typeface="Arial" panose="02080604020202020204" pitchFamily="34" charset="0"/>
              </a:rPr>
              <a:t> </a:t>
            </a:r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图</a:t>
            </a:r>
            <a:r>
              <a:rPr kumimoji="0" lang="en-US" altLang="zh-CN" b="1">
                <a:solidFill>
                  <a:schemeClr val="bg2"/>
                </a:solidFill>
                <a:latin typeface="Arial" panose="02080604020202020204" pitchFamily="34" charset="0"/>
              </a:rPr>
              <a:t>8.7 </a:t>
            </a:r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串行口结构框图</a:t>
            </a:r>
            <a:r>
              <a:rPr kumimoji="0" lang="zh-CN" altLang="en-US" sz="1800">
                <a:solidFill>
                  <a:schemeClr val="bg2"/>
                </a:solidFill>
                <a:latin typeface="Arial" panose="02080604020202020204" pitchFamily="34" charset="0"/>
              </a:rPr>
              <a:t> </a:t>
            </a:r>
            <a:endParaRPr kumimoji="0" lang="zh-CN" altLang="en-US" sz="1800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10" name="Text Box 46"/>
          <p:cNvSpPr txBox="1">
            <a:spLocks noChangeArrowheads="1"/>
          </p:cNvSpPr>
          <p:nvPr/>
        </p:nvSpPr>
        <p:spPr bwMode="auto">
          <a:xfrm>
            <a:off x="7323138" y="4953000"/>
            <a:ext cx="1820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RXD(P3.0)</a:t>
            </a:r>
            <a:endParaRPr lang="en-US" altLang="zh-CN" b="1"/>
          </a:p>
        </p:txBody>
      </p:sp>
      <p:sp>
        <p:nvSpPr>
          <p:cNvPr id="29711" name="Text Box 47"/>
          <p:cNvSpPr txBox="1">
            <a:spLocks noChangeArrowheads="1"/>
          </p:cNvSpPr>
          <p:nvPr/>
        </p:nvSpPr>
        <p:spPr bwMode="auto">
          <a:xfrm>
            <a:off x="7315200" y="762000"/>
            <a:ext cx="1668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TXD(P3.1)</a:t>
            </a:r>
            <a:endParaRPr lang="en-US" altLang="zh-CN" b="1"/>
          </a:p>
        </p:txBody>
      </p:sp>
      <p:sp>
        <p:nvSpPr>
          <p:cNvPr id="29712" name="Rectangle 48"/>
          <p:cNvSpPr>
            <a:spLocks noChangeArrowheads="1"/>
          </p:cNvSpPr>
          <p:nvPr/>
        </p:nvSpPr>
        <p:spPr bwMode="auto">
          <a:xfrm>
            <a:off x="4095750" y="2781300"/>
            <a:ext cx="762000" cy="406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中断</a:t>
            </a:r>
            <a:endParaRPr lang="zh-CN" altLang="en-US" sz="2000" b="1">
              <a:solidFill>
                <a:schemeClr val="bg2"/>
              </a:solidFill>
            </a:endParaRPr>
          </a:p>
        </p:txBody>
      </p:sp>
      <p:sp>
        <p:nvSpPr>
          <p:cNvPr id="29713" name="Line 10"/>
          <p:cNvSpPr>
            <a:spLocks noChangeShapeType="1"/>
          </p:cNvSpPr>
          <p:nvPr/>
        </p:nvSpPr>
        <p:spPr bwMode="auto">
          <a:xfrm>
            <a:off x="1219200" y="4513263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4" name="Rectangle 12"/>
          <p:cNvSpPr>
            <a:spLocks noChangeArrowheads="1"/>
          </p:cNvSpPr>
          <p:nvPr/>
        </p:nvSpPr>
        <p:spPr bwMode="auto">
          <a:xfrm>
            <a:off x="2520950" y="4179888"/>
            <a:ext cx="1009650" cy="120332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接收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en-US" altLang="zh-CN" sz="2000" b="1">
                <a:solidFill>
                  <a:schemeClr val="bg2"/>
                </a:solidFill>
                <a:latin typeface="Arial" panose="02080604020202020204" pitchFamily="34" charset="0"/>
              </a:rPr>
              <a:t>SBUF</a:t>
            </a:r>
            <a:endParaRPr kumimoji="0" lang="en-US" altLang="zh-CN" sz="2000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（</a:t>
            </a:r>
            <a:r>
              <a:rPr kumimoji="0" lang="en-US" altLang="zh-CN" sz="2000" b="1">
                <a:solidFill>
                  <a:schemeClr val="bg2"/>
                </a:solidFill>
                <a:latin typeface="Arial" panose="02080604020202020204" pitchFamily="34" charset="0"/>
              </a:rPr>
              <a:t>99H</a:t>
            </a:r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）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15" name="Rectangle 13"/>
          <p:cNvSpPr>
            <a:spLocks noChangeArrowheads="1"/>
          </p:cNvSpPr>
          <p:nvPr/>
        </p:nvSpPr>
        <p:spPr bwMode="auto">
          <a:xfrm>
            <a:off x="1581150" y="1905000"/>
            <a:ext cx="722313" cy="2274888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定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时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器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en-US" altLang="zh-CN" sz="2000" b="1">
                <a:solidFill>
                  <a:schemeClr val="bg2"/>
                </a:solidFill>
                <a:latin typeface="Arial" panose="02080604020202020204" pitchFamily="34" charset="0"/>
              </a:rPr>
              <a:t>T1</a:t>
            </a:r>
            <a:endParaRPr kumimoji="0" lang="en-US" altLang="zh-CN" sz="2000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endParaRPr kumimoji="0" lang="en-US" altLang="zh-CN" sz="1800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en-US" altLang="zh-CN" sz="2000" b="1">
                <a:solidFill>
                  <a:schemeClr val="bg2"/>
                </a:solidFill>
                <a:latin typeface="Arial" panose="02080604020202020204" pitchFamily="34" charset="0"/>
              </a:rPr>
              <a:t>f</a:t>
            </a:r>
            <a:r>
              <a:rPr kumimoji="0" lang="en-US" altLang="zh-CN" sz="2000">
                <a:solidFill>
                  <a:schemeClr val="bg2"/>
                </a:solidFill>
                <a:latin typeface="Arial" panose="02080604020202020204" pitchFamily="34" charset="0"/>
              </a:rPr>
              <a:t>osc</a:t>
            </a:r>
            <a:endParaRPr kumimoji="0" lang="en-US" altLang="zh-CN" sz="2000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en-US" altLang="zh-CN" sz="2000">
                <a:solidFill>
                  <a:schemeClr val="bg2"/>
                </a:solidFill>
                <a:latin typeface="Arial" panose="02080604020202020204" pitchFamily="34" charset="0"/>
              </a:rPr>
              <a:t>2</a:t>
            </a:r>
            <a:endParaRPr kumimoji="0" lang="en-US" altLang="zh-CN" sz="2000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16" name="Rectangle 14"/>
          <p:cNvSpPr>
            <a:spLocks noChangeArrowheads="1"/>
          </p:cNvSpPr>
          <p:nvPr/>
        </p:nvSpPr>
        <p:spPr bwMode="auto">
          <a:xfrm>
            <a:off x="2590800" y="2914650"/>
            <a:ext cx="939800" cy="46672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分频器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17" name="Line 15"/>
          <p:cNvSpPr>
            <a:spLocks noChangeShapeType="1"/>
          </p:cNvSpPr>
          <p:nvPr/>
        </p:nvSpPr>
        <p:spPr bwMode="auto">
          <a:xfrm>
            <a:off x="2303463" y="3182938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8" name="Line 16"/>
          <p:cNvSpPr>
            <a:spLocks noChangeShapeType="1"/>
          </p:cNvSpPr>
          <p:nvPr/>
        </p:nvSpPr>
        <p:spPr bwMode="auto">
          <a:xfrm>
            <a:off x="3530600" y="3182938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9" name="Line 17"/>
          <p:cNvSpPr>
            <a:spLocks noChangeShapeType="1"/>
          </p:cNvSpPr>
          <p:nvPr/>
        </p:nvSpPr>
        <p:spPr bwMode="auto">
          <a:xfrm>
            <a:off x="3817938" y="2263775"/>
            <a:ext cx="0" cy="1839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0" name="Line 18"/>
          <p:cNvSpPr>
            <a:spLocks noChangeShapeType="1"/>
          </p:cNvSpPr>
          <p:nvPr/>
        </p:nvSpPr>
        <p:spPr bwMode="auto">
          <a:xfrm>
            <a:off x="3817938" y="2287588"/>
            <a:ext cx="730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1" name="Line 19"/>
          <p:cNvSpPr>
            <a:spLocks noChangeShapeType="1"/>
          </p:cNvSpPr>
          <p:nvPr/>
        </p:nvSpPr>
        <p:spPr bwMode="auto">
          <a:xfrm>
            <a:off x="3803650" y="4103688"/>
            <a:ext cx="71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2" name="Rectangle 20"/>
          <p:cNvSpPr>
            <a:spLocks noChangeArrowheads="1"/>
          </p:cNvSpPr>
          <p:nvPr/>
        </p:nvSpPr>
        <p:spPr bwMode="auto">
          <a:xfrm>
            <a:off x="4584700" y="1979613"/>
            <a:ext cx="1300163" cy="53657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发送控制器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23" name="Rectangle 21"/>
          <p:cNvSpPr>
            <a:spLocks noChangeArrowheads="1"/>
          </p:cNvSpPr>
          <p:nvPr/>
        </p:nvSpPr>
        <p:spPr bwMode="auto">
          <a:xfrm>
            <a:off x="4548188" y="3781425"/>
            <a:ext cx="1296987" cy="53657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接收控制器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24" name="Line 23"/>
          <p:cNvSpPr>
            <a:spLocks noChangeShapeType="1"/>
          </p:cNvSpPr>
          <p:nvPr/>
        </p:nvSpPr>
        <p:spPr bwMode="auto">
          <a:xfrm>
            <a:off x="5867400" y="2263775"/>
            <a:ext cx="1012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5" name="Line 24"/>
          <p:cNvSpPr>
            <a:spLocks noChangeShapeType="1"/>
          </p:cNvSpPr>
          <p:nvPr/>
        </p:nvSpPr>
        <p:spPr bwMode="auto">
          <a:xfrm>
            <a:off x="5845175" y="4048125"/>
            <a:ext cx="1082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6" name="Rectangle 25"/>
          <p:cNvSpPr>
            <a:spLocks noChangeArrowheads="1"/>
          </p:cNvSpPr>
          <p:nvPr/>
        </p:nvSpPr>
        <p:spPr bwMode="auto">
          <a:xfrm>
            <a:off x="6927850" y="1905000"/>
            <a:ext cx="1301750" cy="2678113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串寄</a:t>
            </a:r>
            <a:endParaRPr kumimoji="0" lang="zh-CN" altLang="en-US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行存</a:t>
            </a:r>
            <a:endParaRPr kumimoji="0" lang="zh-CN" altLang="en-US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控器</a:t>
            </a:r>
            <a:endParaRPr kumimoji="0" lang="zh-CN" altLang="en-US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制    </a:t>
            </a:r>
            <a:endParaRPr kumimoji="0" lang="zh-CN" altLang="en-US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    </a:t>
            </a:r>
            <a:r>
              <a:rPr kumimoji="0" lang="en-US" altLang="zh-CN" b="1">
                <a:solidFill>
                  <a:schemeClr val="bg2"/>
                </a:solidFill>
                <a:latin typeface="Arial" panose="02080604020202020204" pitchFamily="34" charset="0"/>
              </a:rPr>
              <a:t>SCON   </a:t>
            </a:r>
            <a:endParaRPr kumimoji="0" lang="en-US" altLang="zh-CN" b="1">
              <a:solidFill>
                <a:schemeClr val="bg2"/>
              </a:solidFill>
              <a:latin typeface="Arial" panose="02080604020202020204" pitchFamily="34" charset="0"/>
            </a:endParaRP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（</a:t>
            </a:r>
            <a:r>
              <a:rPr kumimoji="0" lang="en-US" altLang="zh-CN" b="1">
                <a:solidFill>
                  <a:schemeClr val="bg2"/>
                </a:solidFill>
                <a:latin typeface="Arial" panose="02080604020202020204" pitchFamily="34" charset="0"/>
              </a:rPr>
              <a:t>98H</a:t>
            </a:r>
            <a:r>
              <a:rPr kumimoji="0" lang="zh-CN" altLang="en-US" b="1">
                <a:solidFill>
                  <a:schemeClr val="bg2"/>
                </a:solidFill>
                <a:latin typeface="Arial" panose="02080604020202020204" pitchFamily="34" charset="0"/>
              </a:rPr>
              <a:t>）</a:t>
            </a:r>
            <a:endParaRPr kumimoji="0" lang="zh-CN" altLang="en-US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27" name="Line 26"/>
          <p:cNvSpPr>
            <a:spLocks noChangeShapeType="1"/>
          </p:cNvSpPr>
          <p:nvPr/>
        </p:nvSpPr>
        <p:spPr bwMode="auto">
          <a:xfrm>
            <a:off x="6854825" y="2263775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8" name="Rectangle 27"/>
          <p:cNvSpPr>
            <a:spLocks noChangeArrowheads="1"/>
          </p:cNvSpPr>
          <p:nvPr/>
        </p:nvSpPr>
        <p:spPr bwMode="auto">
          <a:xfrm>
            <a:off x="4116388" y="4883150"/>
            <a:ext cx="2381250" cy="60325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panose="02080604020202020204" pitchFamily="34" charset="0"/>
              </a:rPr>
              <a:t>输入移位寄存器</a:t>
            </a:r>
            <a:endParaRPr kumimoji="0" lang="zh-CN" altLang="en-US" sz="2000" b="1">
              <a:solidFill>
                <a:schemeClr val="bg2"/>
              </a:solidFill>
              <a:latin typeface="Arial" panose="02080604020202020204" pitchFamily="34" charset="0"/>
            </a:endParaRPr>
          </a:p>
        </p:txBody>
      </p:sp>
      <p:sp>
        <p:nvSpPr>
          <p:cNvPr id="29729" name="Line 31"/>
          <p:cNvSpPr>
            <a:spLocks noChangeShapeType="1"/>
          </p:cNvSpPr>
          <p:nvPr/>
        </p:nvSpPr>
        <p:spPr bwMode="auto">
          <a:xfrm>
            <a:off x="3530600" y="5183188"/>
            <a:ext cx="582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0" name="Line 35"/>
          <p:cNvSpPr>
            <a:spLocks noChangeShapeType="1"/>
          </p:cNvSpPr>
          <p:nvPr/>
        </p:nvSpPr>
        <p:spPr bwMode="auto">
          <a:xfrm>
            <a:off x="1724025" y="4448175"/>
            <a:ext cx="29210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1" name="Line 38"/>
          <p:cNvSpPr>
            <a:spLocks noChangeShapeType="1"/>
          </p:cNvSpPr>
          <p:nvPr/>
        </p:nvSpPr>
        <p:spPr bwMode="auto">
          <a:xfrm>
            <a:off x="1581150" y="3308350"/>
            <a:ext cx="72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2" name="Line 39"/>
          <p:cNvSpPr>
            <a:spLocks noChangeShapeType="1"/>
          </p:cNvSpPr>
          <p:nvPr/>
        </p:nvSpPr>
        <p:spPr bwMode="auto">
          <a:xfrm>
            <a:off x="1724025" y="3778250"/>
            <a:ext cx="434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3" name="Line 41"/>
          <p:cNvSpPr>
            <a:spLocks noChangeShapeType="1"/>
          </p:cNvSpPr>
          <p:nvPr/>
        </p:nvSpPr>
        <p:spPr bwMode="auto">
          <a:xfrm flipH="1">
            <a:off x="6553200" y="5181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4" name="Line 45"/>
          <p:cNvSpPr>
            <a:spLocks noChangeShapeType="1"/>
          </p:cNvSpPr>
          <p:nvPr/>
        </p:nvSpPr>
        <p:spPr bwMode="auto">
          <a:xfrm>
            <a:off x="1570038" y="3352800"/>
            <a:ext cx="77628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9735" name="Object 54"/>
          <p:cNvGraphicFramePr>
            <a:graphicFrameLocks noChangeAspect="1"/>
          </p:cNvGraphicFramePr>
          <p:nvPr/>
        </p:nvGraphicFramePr>
        <p:xfrm>
          <a:off x="4953000" y="3048000"/>
          <a:ext cx="503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2" name="Equation" r:id="rId1" imgW="127000" imgH="152400" progId="Equation.3">
                  <p:embed/>
                </p:oleObj>
              </mc:Choice>
              <mc:Fallback>
                <p:oleObj name="Equation" r:id="rId1" imgW="127000" imgH="15240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048000"/>
                        <a:ext cx="503238" cy="6096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36" name="Line 55"/>
          <p:cNvSpPr>
            <a:spLocks noChangeShapeType="1"/>
          </p:cNvSpPr>
          <p:nvPr/>
        </p:nvSpPr>
        <p:spPr bwMode="auto">
          <a:xfrm>
            <a:off x="5602288" y="2474913"/>
            <a:ext cx="0" cy="638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7" name="Line 56"/>
          <p:cNvSpPr>
            <a:spLocks noChangeShapeType="1"/>
          </p:cNvSpPr>
          <p:nvPr/>
        </p:nvSpPr>
        <p:spPr bwMode="auto">
          <a:xfrm>
            <a:off x="5602288" y="34671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8" name="Line 57"/>
          <p:cNvSpPr>
            <a:spLocks noChangeShapeType="1"/>
          </p:cNvSpPr>
          <p:nvPr/>
        </p:nvSpPr>
        <p:spPr bwMode="auto">
          <a:xfrm flipH="1">
            <a:off x="5387975" y="3113088"/>
            <a:ext cx="214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9" name="Line 58"/>
          <p:cNvSpPr>
            <a:spLocks noChangeShapeType="1"/>
          </p:cNvSpPr>
          <p:nvPr/>
        </p:nvSpPr>
        <p:spPr bwMode="auto">
          <a:xfrm flipH="1">
            <a:off x="5387975" y="3467100"/>
            <a:ext cx="214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40" name="Line 59"/>
          <p:cNvSpPr>
            <a:spLocks noChangeShapeType="1"/>
          </p:cNvSpPr>
          <p:nvPr/>
        </p:nvSpPr>
        <p:spPr bwMode="auto">
          <a:xfrm flipH="1">
            <a:off x="4470400" y="3325813"/>
            <a:ext cx="423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41" name="Text Box 65"/>
          <p:cNvSpPr txBox="1">
            <a:spLocks noChangeArrowheads="1"/>
          </p:cNvSpPr>
          <p:nvPr/>
        </p:nvSpPr>
        <p:spPr bwMode="auto">
          <a:xfrm>
            <a:off x="5638800" y="2727325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/>
              <a:t>TI</a:t>
            </a:r>
            <a:endParaRPr lang="en-US" altLang="zh-CN" sz="2000" b="1"/>
          </a:p>
        </p:txBody>
      </p:sp>
      <p:sp>
        <p:nvSpPr>
          <p:cNvPr id="29742" name="Text Box 66"/>
          <p:cNvSpPr txBox="1">
            <a:spLocks noChangeArrowheads="1"/>
          </p:cNvSpPr>
          <p:nvPr/>
        </p:nvSpPr>
        <p:spPr bwMode="auto">
          <a:xfrm>
            <a:off x="5638800" y="34131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/>
              <a:t>RI</a:t>
            </a:r>
            <a:endParaRPr lang="en-US" altLang="zh-CN" sz="2000" b="1"/>
          </a:p>
        </p:txBody>
      </p:sp>
      <p:sp>
        <p:nvSpPr>
          <p:cNvPr id="29743" name="Text Box 68"/>
          <p:cNvSpPr txBox="1">
            <a:spLocks noChangeArrowheads="1"/>
          </p:cNvSpPr>
          <p:nvPr/>
        </p:nvSpPr>
        <p:spPr bwMode="auto">
          <a:xfrm>
            <a:off x="293688" y="2133600"/>
            <a:ext cx="549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FFCC"/>
                </a:solidFill>
              </a:rPr>
              <a:t>内 部 总 线</a:t>
            </a:r>
            <a:endParaRPr lang="zh-CN" altLang="en-US" b="1">
              <a:solidFill>
                <a:srgbClr val="FFFFCC"/>
              </a:solidFill>
            </a:endParaRPr>
          </a:p>
        </p:txBody>
      </p:sp>
      <p:sp>
        <p:nvSpPr>
          <p:cNvPr id="29744" name="Line 69"/>
          <p:cNvSpPr>
            <a:spLocks noChangeShapeType="1"/>
          </p:cNvSpPr>
          <p:nvPr/>
        </p:nvSpPr>
        <p:spPr bwMode="auto">
          <a:xfrm>
            <a:off x="1676400" y="37719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cxnSp>
        <p:nvCxnSpPr>
          <p:cNvPr id="29745" name="直接箭头连接符 2"/>
          <p:cNvCxnSpPr>
            <a:cxnSpLocks noChangeShapeType="1"/>
            <a:stCxn id="29723" idx="2"/>
          </p:cNvCxnSpPr>
          <p:nvPr/>
        </p:nvCxnSpPr>
        <p:spPr bwMode="auto">
          <a:xfrm flipH="1">
            <a:off x="5195888" y="4318000"/>
            <a:ext cx="1587" cy="512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29746" name="直接连接符 4"/>
          <p:cNvCxnSpPr>
            <a:cxnSpLocks noChangeShapeType="1"/>
            <a:endCxn id="29722" idx="0"/>
          </p:cNvCxnSpPr>
          <p:nvPr/>
        </p:nvCxnSpPr>
        <p:spPr bwMode="auto">
          <a:xfrm>
            <a:off x="4584700" y="1101725"/>
            <a:ext cx="650875" cy="8778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</p:spPr>
      </p:cxnSp>
      <p:cxnSp>
        <p:nvCxnSpPr>
          <p:cNvPr id="29747" name="直接连接符 6"/>
          <p:cNvCxnSpPr>
            <a:cxnSpLocks noChangeShapeType="1"/>
          </p:cNvCxnSpPr>
          <p:nvPr/>
        </p:nvCxnSpPr>
        <p:spPr bwMode="auto">
          <a:xfrm flipV="1">
            <a:off x="2303463" y="3413125"/>
            <a:ext cx="396875" cy="230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</p:spPr>
      </p:cxnSp>
      <p:sp>
        <p:nvSpPr>
          <p:cNvPr id="29748" name="TextBox 7"/>
          <p:cNvSpPr txBox="1">
            <a:spLocks noChangeArrowheads="1"/>
          </p:cNvSpPr>
          <p:nvPr/>
        </p:nvSpPr>
        <p:spPr bwMode="auto">
          <a:xfrm>
            <a:off x="5148263" y="4365625"/>
            <a:ext cx="920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66FF"/>
                </a:solidFill>
              </a:rPr>
              <a:t>shift</a:t>
            </a:r>
            <a:endParaRPr lang="zh-CN" altLang="en-US">
              <a:solidFill>
                <a:srgbClr val="FF66FF"/>
              </a:solidFill>
            </a:endParaRPr>
          </a:p>
        </p:txBody>
      </p:sp>
      <p:sp>
        <p:nvSpPr>
          <p:cNvPr id="29749" name="TextBox 55"/>
          <p:cNvSpPr txBox="1">
            <a:spLocks noChangeArrowheads="1"/>
          </p:cNvSpPr>
          <p:nvPr/>
        </p:nvSpPr>
        <p:spPr bwMode="auto">
          <a:xfrm>
            <a:off x="3767138" y="1052513"/>
            <a:ext cx="922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66FF"/>
                </a:solidFill>
              </a:rPr>
              <a:t>shift</a:t>
            </a:r>
            <a:endParaRPr lang="zh-CN" altLang="en-US">
              <a:solidFill>
                <a:srgbClr val="FF66FF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advTm="14857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04813"/>
            <a:ext cx="8893175" cy="6192837"/>
          </a:xfrm>
        </p:spPr>
        <p:txBody>
          <a:bodyPr/>
          <a:lstStyle/>
          <a:p>
            <a:pPr marL="36195" indent="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en-US" altLang="zh-CN" b="1" dirty="0" smtClean="0"/>
              <a:t>        5 l </a:t>
            </a:r>
            <a:r>
              <a:rPr lang="zh-CN" altLang="en-US" b="1" dirty="0" smtClean="0"/>
              <a:t>单片机通过引脚</a:t>
            </a:r>
            <a:r>
              <a:rPr lang="en-US" altLang="zh-CN" b="1" dirty="0" smtClean="0"/>
              <a:t>RXD(P3.0)-</a:t>
            </a:r>
            <a:r>
              <a:rPr lang="zh-CN" altLang="en-US" b="1" dirty="0" smtClean="0"/>
              <a:t>数据接收端   和引脚</a:t>
            </a:r>
            <a:r>
              <a:rPr lang="en-US" altLang="zh-CN" b="1" dirty="0" smtClean="0"/>
              <a:t>TXD(P3.l)-</a:t>
            </a:r>
            <a:r>
              <a:rPr lang="zh-CN" altLang="en-US" b="1" dirty="0" smtClean="0"/>
              <a:t>数据发送端与外界进行通信。</a:t>
            </a:r>
            <a:endParaRPr lang="zh-CN" altLang="en-US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 smtClean="0"/>
              <a:t>       图中有两个物理上独立的接收、发送缓冲器</a:t>
            </a:r>
            <a:r>
              <a:rPr lang="en-US" altLang="zh-CN" b="1" dirty="0" smtClean="0">
                <a:solidFill>
                  <a:schemeClr val="hlink"/>
                </a:solidFill>
              </a:rPr>
              <a:t>SBUF</a:t>
            </a:r>
            <a:r>
              <a:rPr lang="zh-CN" altLang="en-US" b="1" dirty="0" smtClean="0"/>
              <a:t>，它们占用同一地址</a:t>
            </a:r>
            <a:r>
              <a:rPr lang="en-US" altLang="zh-CN" b="1" dirty="0" smtClean="0"/>
              <a:t>99H</a:t>
            </a:r>
            <a:r>
              <a:rPr lang="zh-CN" altLang="en-US" b="1" dirty="0" smtClean="0"/>
              <a:t>，可 同时发送、接收数据。</a:t>
            </a:r>
            <a:endParaRPr lang="zh-CN" altLang="en-US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solidFill>
                  <a:schemeClr val="hlink"/>
                </a:solidFill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●</a:t>
            </a:r>
            <a:r>
              <a:rPr lang="zh-CN" altLang="en-US" b="1" dirty="0" smtClean="0">
                <a:solidFill>
                  <a:schemeClr val="hlink"/>
                </a:solidFill>
              </a:rPr>
              <a:t> </a:t>
            </a:r>
            <a:r>
              <a:rPr lang="zh-CN" altLang="en-US" b="1" dirty="0" smtClean="0"/>
              <a:t>发送缓冲器只能写入，不能读出，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写</a:t>
            </a:r>
            <a:r>
              <a:rPr lang="en-US" altLang="zh-CN" b="1" dirty="0" smtClean="0"/>
              <a:t>SBUF</a:t>
            </a:r>
            <a:r>
              <a:rPr lang="zh-CN" altLang="en-US" b="1" dirty="0" smtClean="0"/>
              <a:t>，一方面修改发送寄存器，同时启动数据串行发送；</a:t>
            </a:r>
            <a:endParaRPr lang="en-US" altLang="zh-CN" b="1" dirty="0" smtClean="0"/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b="1" dirty="0" smtClean="0">
                <a:solidFill>
                  <a:srgbClr val="FF66FF"/>
                </a:solidFill>
              </a:rPr>
              <a:t>MOV  SBUF</a:t>
            </a:r>
            <a:r>
              <a:rPr lang="zh-CN" altLang="en-US" b="1" dirty="0" smtClean="0">
                <a:solidFill>
                  <a:srgbClr val="FF66FF"/>
                </a:solidFill>
              </a:rPr>
              <a:t>，</a:t>
            </a:r>
            <a:r>
              <a:rPr lang="en-US" altLang="zh-CN" b="1" dirty="0" smtClean="0">
                <a:solidFill>
                  <a:srgbClr val="FF66FF"/>
                </a:solidFill>
              </a:rPr>
              <a:t>A (</a:t>
            </a:r>
            <a:r>
              <a:rPr lang="zh-CN" altLang="en-US" b="1" dirty="0" smtClean="0">
                <a:solidFill>
                  <a:srgbClr val="FF66FF"/>
                </a:solidFill>
              </a:rPr>
              <a:t>发送指令）</a:t>
            </a:r>
            <a:endParaRPr lang="zh-CN" altLang="en-US" b="1" dirty="0" smtClean="0">
              <a:solidFill>
                <a:srgbClr val="FF66FF"/>
              </a:solidFill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</a:rPr>
              <a:t>●</a:t>
            </a:r>
            <a:r>
              <a:rPr lang="zh-CN" altLang="en-US" b="1" dirty="0" smtClean="0"/>
              <a:t> 接收缓冲器只能读出、不能写入。读</a:t>
            </a:r>
            <a:r>
              <a:rPr lang="en-US" altLang="zh-CN" b="1" dirty="0" smtClean="0"/>
              <a:t>SBUF</a:t>
            </a:r>
            <a:r>
              <a:rPr lang="zh-CN" altLang="en-US" b="1" dirty="0" smtClean="0"/>
              <a:t>，就是读接收寄存器。</a:t>
            </a:r>
            <a:endParaRPr lang="zh-CN" altLang="en-US" b="1" dirty="0" smtClean="0"/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b="1" dirty="0" smtClean="0">
                <a:solidFill>
                  <a:srgbClr val="FF66FF"/>
                </a:solidFill>
              </a:rPr>
              <a:t>MOV  A</a:t>
            </a:r>
            <a:r>
              <a:rPr lang="zh-CN" altLang="en-US" b="1" dirty="0" smtClean="0">
                <a:solidFill>
                  <a:srgbClr val="FF66FF"/>
                </a:solidFill>
              </a:rPr>
              <a:t>，</a:t>
            </a:r>
            <a:r>
              <a:rPr lang="en-US" altLang="zh-CN" b="1" dirty="0" smtClean="0">
                <a:solidFill>
                  <a:srgbClr val="FF66FF"/>
                </a:solidFill>
              </a:rPr>
              <a:t>SBUF (</a:t>
            </a:r>
            <a:r>
              <a:rPr lang="zh-CN" altLang="en-US" b="1" dirty="0" smtClean="0">
                <a:solidFill>
                  <a:srgbClr val="FF66FF"/>
                </a:solidFill>
              </a:rPr>
              <a:t>接收指令）</a:t>
            </a:r>
            <a:endParaRPr lang="zh-CN" altLang="en-US" b="1" dirty="0" smtClean="0">
              <a:solidFill>
                <a:srgbClr val="FF66FF"/>
              </a:solidFill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3794125" y="5029200"/>
            <a:ext cx="245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8181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8003" grpId="0" autoUpdateAnimBg="0" build="p"/>
      <p:bldP spid="12800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01" name="Text Box 17"/>
          <p:cNvSpPr txBox="1">
            <a:spLocks noChangeArrowheads="1"/>
          </p:cNvSpPr>
          <p:nvPr/>
        </p:nvSpPr>
        <p:spPr bwMode="auto">
          <a:xfrm>
            <a:off x="533400" y="3595688"/>
            <a:ext cx="1006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shift</a:t>
            </a:r>
            <a:endParaRPr lang="en-US" altLang="zh-CN"/>
          </a:p>
        </p:txBody>
      </p:sp>
      <p:sp>
        <p:nvSpPr>
          <p:cNvPr id="144405" name="Text Box 21"/>
          <p:cNvSpPr txBox="1">
            <a:spLocks noChangeArrowheads="1"/>
          </p:cNvSpPr>
          <p:nvPr/>
        </p:nvSpPr>
        <p:spPr bwMode="auto">
          <a:xfrm>
            <a:off x="3733800" y="3200400"/>
            <a:ext cx="16002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/>
              <a:t>串行数据</a:t>
            </a:r>
            <a:endParaRPr lang="zh-CN" altLang="en-US" sz="2000" b="1"/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1752600" y="1352550"/>
            <a:ext cx="15240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pPr algn="ctr"/>
            <a:endParaRPr lang="zh-CN" altLang="zh-CN" sz="2000"/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1752600" y="3290888"/>
            <a:ext cx="15240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2000"/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2133600" y="1538288"/>
            <a:ext cx="9144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bg2"/>
                </a:solidFill>
              </a:rPr>
              <a:t>CPU</a:t>
            </a:r>
            <a:endParaRPr lang="en-US" altLang="zh-CN" sz="2000" b="1">
              <a:solidFill>
                <a:schemeClr val="bg2"/>
              </a:solidFill>
            </a:endParaRPr>
          </a:p>
        </p:txBody>
      </p:sp>
      <p:sp>
        <p:nvSpPr>
          <p:cNvPr id="144393" name="Text Box 9"/>
          <p:cNvSpPr txBox="1">
            <a:spLocks noChangeArrowheads="1"/>
          </p:cNvSpPr>
          <p:nvPr/>
        </p:nvSpPr>
        <p:spPr bwMode="auto">
          <a:xfrm>
            <a:off x="1828800" y="3367088"/>
            <a:ext cx="12954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bg2"/>
                </a:solidFill>
              </a:rPr>
              <a:t>  SBUF</a:t>
            </a:r>
            <a:endParaRPr lang="en-US" altLang="zh-CN" sz="2000" b="1">
              <a:solidFill>
                <a:schemeClr val="bg2"/>
              </a:solidFill>
            </a:endParaRPr>
          </a:p>
        </p:txBody>
      </p:sp>
      <p:sp>
        <p:nvSpPr>
          <p:cNvPr id="144396" name="Line 12"/>
          <p:cNvSpPr>
            <a:spLocks noChangeShapeType="1"/>
          </p:cNvSpPr>
          <p:nvPr/>
        </p:nvSpPr>
        <p:spPr bwMode="auto">
          <a:xfrm>
            <a:off x="3276600" y="36449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44397" name="AutoShape 13"/>
          <p:cNvSpPr>
            <a:spLocks noChangeArrowheads="1"/>
          </p:cNvSpPr>
          <p:nvPr/>
        </p:nvSpPr>
        <p:spPr bwMode="auto">
          <a:xfrm>
            <a:off x="2133600" y="2071688"/>
            <a:ext cx="762000" cy="12192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pPr algn="ctr"/>
            <a:endParaRPr lang="zh-CN" altLang="zh-CN" sz="2000"/>
          </a:p>
        </p:txBody>
      </p:sp>
      <p:sp>
        <p:nvSpPr>
          <p:cNvPr id="144399" name="Line 15"/>
          <p:cNvSpPr>
            <a:spLocks noChangeShapeType="1"/>
          </p:cNvSpPr>
          <p:nvPr/>
        </p:nvSpPr>
        <p:spPr bwMode="auto">
          <a:xfrm>
            <a:off x="838200" y="3595688"/>
            <a:ext cx="9144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grpSp>
        <p:nvGrpSpPr>
          <p:cNvPr id="2" name="Group 38"/>
          <p:cNvGrpSpPr/>
          <p:nvPr/>
        </p:nvGrpSpPr>
        <p:grpSpPr bwMode="auto">
          <a:xfrm>
            <a:off x="6659563" y="2420938"/>
            <a:ext cx="2057400" cy="1573213"/>
            <a:chOff x="4195" y="1525"/>
            <a:chExt cx="1296" cy="991"/>
          </a:xfrm>
        </p:grpSpPr>
        <p:sp>
          <p:nvSpPr>
            <p:cNvPr id="31772" name="Text Box 20"/>
            <p:cNvSpPr txBox="1">
              <a:spLocks noChangeArrowheads="1"/>
            </p:cNvSpPr>
            <p:nvPr/>
          </p:nvSpPr>
          <p:spPr bwMode="auto">
            <a:xfrm>
              <a:off x="4195" y="1525"/>
              <a:ext cx="129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/>
                <a:t>MOV A , SBUF</a:t>
              </a:r>
              <a:endParaRPr lang="en-US" altLang="zh-CN" sz="1800" b="1"/>
            </a:p>
          </p:txBody>
        </p:sp>
        <p:sp>
          <p:nvSpPr>
            <p:cNvPr id="31773" name="Line 16"/>
            <p:cNvSpPr>
              <a:spLocks noChangeShapeType="1"/>
            </p:cNvSpPr>
            <p:nvPr/>
          </p:nvSpPr>
          <p:spPr bwMode="auto">
            <a:xfrm flipH="1">
              <a:off x="4560" y="2265"/>
              <a:ext cx="3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/>
            <a:lstStyle/>
            <a:p>
              <a:endParaRPr lang="zh-CN" altLang="en-US"/>
            </a:p>
          </p:txBody>
        </p:sp>
        <p:sp>
          <p:nvSpPr>
            <p:cNvPr id="31774" name="Text Box 18"/>
            <p:cNvSpPr txBox="1">
              <a:spLocks noChangeArrowheads="1"/>
            </p:cNvSpPr>
            <p:nvPr/>
          </p:nvSpPr>
          <p:spPr bwMode="auto">
            <a:xfrm>
              <a:off x="4656" y="2226"/>
              <a:ext cx="63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shift</a:t>
              </a:r>
              <a:endParaRPr lang="en-US" altLang="zh-CN"/>
            </a:p>
          </p:txBody>
        </p:sp>
      </p:grp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95288" y="2349500"/>
            <a:ext cx="213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/>
              <a:t>MOV  SBUF , A</a:t>
            </a:r>
            <a:endParaRPr lang="en-US" altLang="zh-CN" sz="1800" b="1"/>
          </a:p>
        </p:txBody>
      </p:sp>
      <p:sp>
        <p:nvSpPr>
          <p:cNvPr id="144408" name="Text Box 24"/>
          <p:cNvSpPr txBox="1">
            <a:spLocks noChangeArrowheads="1"/>
          </p:cNvSpPr>
          <p:nvPr/>
        </p:nvSpPr>
        <p:spPr bwMode="auto">
          <a:xfrm>
            <a:off x="2268538" y="1989138"/>
            <a:ext cx="53340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bg2"/>
                </a:solidFill>
              </a:rPr>
              <a:t>并行数据</a:t>
            </a:r>
            <a:endParaRPr lang="zh-CN" altLang="en-US" sz="1800">
              <a:solidFill>
                <a:schemeClr val="bg2"/>
              </a:solidFill>
            </a:endParaRPr>
          </a:p>
        </p:txBody>
      </p:sp>
      <p:sp>
        <p:nvSpPr>
          <p:cNvPr id="144409" name="Text Box 25"/>
          <p:cNvSpPr txBox="1">
            <a:spLocks noChangeArrowheads="1"/>
          </p:cNvSpPr>
          <p:nvPr/>
        </p:nvSpPr>
        <p:spPr bwMode="auto">
          <a:xfrm>
            <a:off x="1371600" y="623888"/>
            <a:ext cx="2362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folHlink"/>
                </a:solidFill>
              </a:rPr>
              <a:t>甲方（发送）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144410" name="Text Box 26"/>
          <p:cNvSpPr txBox="1">
            <a:spLocks noChangeArrowheads="1"/>
          </p:cNvSpPr>
          <p:nvPr/>
        </p:nvSpPr>
        <p:spPr bwMode="auto">
          <a:xfrm>
            <a:off x="5292725" y="549275"/>
            <a:ext cx="2362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folHlink"/>
                </a:solidFill>
              </a:rPr>
              <a:t>乙方（接收） 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144413" name="Rectangle 29"/>
          <p:cNvSpPr>
            <a:spLocks noChangeArrowheads="1"/>
          </p:cNvSpPr>
          <p:nvPr/>
        </p:nvSpPr>
        <p:spPr bwMode="auto">
          <a:xfrm>
            <a:off x="457200" y="4005263"/>
            <a:ext cx="8686800" cy="221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kumimoji="0" lang="en-US" altLang="zh-CN">
                <a:latin typeface="Arial" panose="02080604020202020204" pitchFamily="34" charset="0"/>
              </a:rPr>
              <a:t>        </a:t>
            </a:r>
            <a:r>
              <a:rPr kumimoji="0" lang="zh-CN" altLang="en-US" b="1">
                <a:latin typeface="Arial" panose="02080604020202020204" pitchFamily="34" charset="0"/>
              </a:rPr>
              <a:t>甲方发送时，</a:t>
            </a:r>
            <a:r>
              <a:rPr kumimoji="0" lang="en-US" altLang="zh-CN" b="1">
                <a:latin typeface="Arial" panose="02080604020202020204" pitchFamily="34" charset="0"/>
              </a:rPr>
              <a:t>CPU</a:t>
            </a:r>
            <a:r>
              <a:rPr kumimoji="0" lang="zh-CN" altLang="en-US" b="1">
                <a:latin typeface="Arial" panose="02080604020202020204" pitchFamily="34" charset="0"/>
              </a:rPr>
              <a:t>执行</a:t>
            </a:r>
            <a:r>
              <a:rPr lang="zh-CN" altLang="en-US" b="1"/>
              <a:t>指令 </a:t>
            </a:r>
            <a:r>
              <a:rPr lang="en-US" altLang="zh-CN" b="1">
                <a:solidFill>
                  <a:srgbClr val="FF66FF"/>
                </a:solidFill>
              </a:rPr>
              <a:t>MOV SBUF , A </a:t>
            </a:r>
            <a:r>
              <a:rPr kumimoji="0" lang="zh-CN" altLang="en-US" b="1">
                <a:latin typeface="Arial" panose="02080604020202020204" pitchFamily="34" charset="0"/>
              </a:rPr>
              <a:t>启动了发送过程，数据并行送入</a:t>
            </a:r>
            <a:r>
              <a:rPr lang="en-US" altLang="zh-CN" b="1"/>
              <a:t>SBUF</a:t>
            </a:r>
            <a:r>
              <a:rPr kumimoji="0" lang="en-US" altLang="zh-CN" b="1">
                <a:latin typeface="Arial" panose="02080604020202020204" pitchFamily="34" charset="0"/>
              </a:rPr>
              <a:t> </a:t>
            </a:r>
            <a:r>
              <a:rPr kumimoji="0" lang="zh-CN" altLang="en-US" b="1">
                <a:latin typeface="Arial" panose="02080604020202020204" pitchFamily="34" charset="0"/>
              </a:rPr>
              <a:t>，在发送时钟 </a:t>
            </a:r>
            <a:r>
              <a:rPr kumimoji="0" lang="en-US" altLang="zh-CN" b="1">
                <a:latin typeface="Arial" panose="02080604020202020204" pitchFamily="34" charset="0"/>
              </a:rPr>
              <a:t>shift</a:t>
            </a:r>
            <a:r>
              <a:rPr kumimoji="0" lang="zh-CN" altLang="en-US" b="1">
                <a:latin typeface="Arial" panose="02080604020202020204" pitchFamily="34" charset="0"/>
              </a:rPr>
              <a:t>的控制下由低位到高位一位一位发送，乙方在接收时钟 </a:t>
            </a:r>
            <a:r>
              <a:rPr kumimoji="0" lang="en-US" altLang="zh-CN" b="1">
                <a:latin typeface="Arial" panose="02080604020202020204" pitchFamily="34" charset="0"/>
              </a:rPr>
              <a:t>shift </a:t>
            </a:r>
            <a:r>
              <a:rPr kumimoji="0" lang="zh-CN" altLang="en-US" b="1">
                <a:latin typeface="Arial" panose="02080604020202020204" pitchFamily="34" charset="0"/>
              </a:rPr>
              <a:t>的控制下由低位到高位 顺序进入移位寄存器</a:t>
            </a:r>
            <a:r>
              <a:rPr lang="en-US" altLang="zh-CN" b="1"/>
              <a:t>SBUF</a:t>
            </a:r>
            <a:r>
              <a:rPr kumimoji="0" lang="en-US" altLang="zh-CN" b="1">
                <a:latin typeface="Arial" panose="02080604020202020204" pitchFamily="34" charset="0"/>
              </a:rPr>
              <a:t> </a:t>
            </a:r>
            <a:r>
              <a:rPr kumimoji="0" lang="zh-CN" altLang="en-US" b="1">
                <a:latin typeface="Arial" panose="02080604020202020204" pitchFamily="34" charset="0"/>
              </a:rPr>
              <a:t>，甲方一帧数据发送完毕，置位发送中断标志</a:t>
            </a:r>
            <a:endParaRPr kumimoji="0" lang="zh-CN" altLang="en-US" b="1">
              <a:latin typeface="Arial" panose="02080604020202020204" pitchFamily="34" charset="0"/>
            </a:endParaRPr>
          </a:p>
        </p:txBody>
      </p:sp>
      <p:sp>
        <p:nvSpPr>
          <p:cNvPr id="144414" name="Rectangle 30"/>
          <p:cNvSpPr>
            <a:spLocks noChangeArrowheads="1"/>
          </p:cNvSpPr>
          <p:nvPr/>
        </p:nvSpPr>
        <p:spPr bwMode="auto">
          <a:xfrm>
            <a:off x="381000" y="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tx2"/>
                </a:solidFill>
              </a:rPr>
              <a:t>二、串行通信的传送过程用下面简图说明</a:t>
            </a:r>
            <a:endParaRPr lang="zh-CN" altLang="en-US" sz="2800" b="1">
              <a:solidFill>
                <a:schemeClr val="tx2"/>
              </a:solidFill>
            </a:endParaRPr>
          </a:p>
        </p:txBody>
      </p:sp>
      <p:sp>
        <p:nvSpPr>
          <p:cNvPr id="144419" name="Text Box 35"/>
          <p:cNvSpPr txBox="1">
            <a:spLocks noChangeArrowheads="1"/>
          </p:cNvSpPr>
          <p:nvPr/>
        </p:nvSpPr>
        <p:spPr bwMode="auto">
          <a:xfrm rot="-5400000">
            <a:off x="1692592" y="2911476"/>
            <a:ext cx="49022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TI</a:t>
            </a:r>
            <a:endParaRPr lang="en-US" altLang="zh-CN" sz="2000"/>
          </a:p>
        </p:txBody>
      </p:sp>
      <p:grpSp>
        <p:nvGrpSpPr>
          <p:cNvPr id="3" name="Group 40"/>
          <p:cNvGrpSpPr/>
          <p:nvPr/>
        </p:nvGrpSpPr>
        <p:grpSpPr bwMode="auto">
          <a:xfrm>
            <a:off x="5651500" y="1268413"/>
            <a:ext cx="1524000" cy="685800"/>
            <a:chOff x="3560" y="799"/>
            <a:chExt cx="960" cy="432"/>
          </a:xfrm>
        </p:grpSpPr>
        <p:sp>
          <p:nvSpPr>
            <p:cNvPr id="31770" name="Rectangle 5"/>
            <p:cNvSpPr>
              <a:spLocks noChangeArrowheads="1"/>
            </p:cNvSpPr>
            <p:nvPr/>
          </p:nvSpPr>
          <p:spPr bwMode="auto">
            <a:xfrm>
              <a:off x="3560" y="799"/>
              <a:ext cx="960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endParaRPr lang="zh-CN" altLang="en-US" sz="2000"/>
            </a:p>
          </p:txBody>
        </p:sp>
        <p:sp>
          <p:nvSpPr>
            <p:cNvPr id="31771" name="Text Box 8"/>
            <p:cNvSpPr txBox="1">
              <a:spLocks noChangeArrowheads="1"/>
            </p:cNvSpPr>
            <p:nvPr/>
          </p:nvSpPr>
          <p:spPr bwMode="auto">
            <a:xfrm>
              <a:off x="3752" y="895"/>
              <a:ext cx="57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2"/>
                  </a:solidFill>
                </a:rPr>
                <a:t>CPU</a:t>
              </a:r>
              <a:endParaRPr lang="en-US" altLang="zh-CN" sz="2000" b="1">
                <a:solidFill>
                  <a:schemeClr val="bg2"/>
                </a:solidFill>
              </a:endParaRPr>
            </a:p>
          </p:txBody>
        </p:sp>
      </p:grpSp>
      <p:grpSp>
        <p:nvGrpSpPr>
          <p:cNvPr id="4" name="Group 39"/>
          <p:cNvGrpSpPr/>
          <p:nvPr/>
        </p:nvGrpSpPr>
        <p:grpSpPr bwMode="auto">
          <a:xfrm>
            <a:off x="5724525" y="3284538"/>
            <a:ext cx="1524000" cy="685800"/>
            <a:chOff x="3606" y="2069"/>
            <a:chExt cx="960" cy="432"/>
          </a:xfrm>
        </p:grpSpPr>
        <p:sp>
          <p:nvSpPr>
            <p:cNvPr id="31768" name="Rectangle 4"/>
            <p:cNvSpPr>
              <a:spLocks noChangeArrowheads="1"/>
            </p:cNvSpPr>
            <p:nvPr/>
          </p:nvSpPr>
          <p:spPr bwMode="auto">
            <a:xfrm>
              <a:off x="3606" y="2069"/>
              <a:ext cx="960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endParaRPr lang="zh-CN" altLang="en-US" sz="2000"/>
            </a:p>
          </p:txBody>
        </p:sp>
        <p:sp>
          <p:nvSpPr>
            <p:cNvPr id="31769" name="Text Box 10"/>
            <p:cNvSpPr txBox="1">
              <a:spLocks noChangeArrowheads="1"/>
            </p:cNvSpPr>
            <p:nvPr/>
          </p:nvSpPr>
          <p:spPr bwMode="auto">
            <a:xfrm>
              <a:off x="3656" y="2095"/>
              <a:ext cx="8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2"/>
                  </a:solidFill>
                </a:rPr>
                <a:t>  SBUF</a:t>
              </a:r>
              <a:endParaRPr lang="en-US" altLang="zh-CN" sz="2000" b="1">
                <a:solidFill>
                  <a:schemeClr val="bg2"/>
                </a:solidFill>
              </a:endParaRPr>
            </a:p>
          </p:txBody>
        </p:sp>
      </p:grpSp>
      <p:sp>
        <p:nvSpPr>
          <p:cNvPr id="144398" name="AutoShape 14"/>
          <p:cNvSpPr>
            <a:spLocks noChangeArrowheads="1"/>
          </p:cNvSpPr>
          <p:nvPr/>
        </p:nvSpPr>
        <p:spPr bwMode="auto">
          <a:xfrm>
            <a:off x="6011863" y="1989138"/>
            <a:ext cx="720725" cy="1295400"/>
          </a:xfrm>
          <a:prstGeom prst="upArrow">
            <a:avLst>
              <a:gd name="adj1" fmla="val 50000"/>
              <a:gd name="adj2" fmla="val 44934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2000"/>
          </a:p>
        </p:txBody>
      </p:sp>
      <p:sp>
        <p:nvSpPr>
          <p:cNvPr id="144406" name="Text Box 22"/>
          <p:cNvSpPr txBox="1">
            <a:spLocks noChangeArrowheads="1"/>
          </p:cNvSpPr>
          <p:nvPr/>
        </p:nvSpPr>
        <p:spPr bwMode="auto">
          <a:xfrm>
            <a:off x="6148388" y="1989138"/>
            <a:ext cx="38100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bg2"/>
                </a:solidFill>
              </a:rPr>
              <a:t>并行数据</a:t>
            </a:r>
            <a:endParaRPr lang="zh-CN" altLang="en-US" sz="1800">
              <a:solidFill>
                <a:schemeClr val="bg2"/>
              </a:solidFill>
            </a:endParaRPr>
          </a:p>
        </p:txBody>
      </p:sp>
      <p:sp>
        <p:nvSpPr>
          <p:cNvPr id="144420" name="Text Box 36"/>
          <p:cNvSpPr txBox="1">
            <a:spLocks noChangeArrowheads="1"/>
          </p:cNvSpPr>
          <p:nvPr/>
        </p:nvSpPr>
        <p:spPr bwMode="auto">
          <a:xfrm rot="-5400000">
            <a:off x="6745605" y="2868613"/>
            <a:ext cx="49022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RI</a:t>
            </a:r>
            <a:endParaRPr lang="en-US" altLang="zh-CN" sz="200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2419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4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4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4401" grpId="0"/>
      <p:bldP spid="144405" grpId="0"/>
      <p:bldP spid="144386" grpId="0" animBg="1"/>
      <p:bldP spid="144387" grpId="0" animBg="1"/>
      <p:bldP spid="144391" grpId="0"/>
      <p:bldP spid="144393" grpId="0"/>
      <p:bldP spid="144396" grpId="0" animBg="1"/>
      <p:bldP spid="144397" grpId="0" animBg="1"/>
      <p:bldP spid="144399" grpId="0" animBg="1"/>
      <p:bldP spid="144403" grpId="0"/>
      <p:bldP spid="144408" grpId="0"/>
      <p:bldP spid="144409" grpId="0"/>
      <p:bldP spid="144410" grpId="0"/>
      <p:bldP spid="144413" grpId="0"/>
      <p:bldP spid="144414" grpId="0" autoUpdateAnimBg="0"/>
      <p:bldP spid="144419" grpId="0"/>
      <p:bldP spid="144398" grpId="0" animBg="1"/>
      <p:bldP spid="144406" grpId="0"/>
      <p:bldP spid="1444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21336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smtClean="0"/>
              <a:t>                        </a:t>
            </a:r>
            <a:r>
              <a:rPr lang="en-US" altLang="zh-CN" sz="3200" b="1" smtClean="0">
                <a:solidFill>
                  <a:schemeClr val="tx1"/>
                </a:solidFill>
              </a:rPr>
              <a:t>8 </a:t>
            </a:r>
            <a:r>
              <a:rPr lang="en-US" altLang="zh-CN" sz="3200" b="1" smtClean="0">
                <a:solidFill>
                  <a:schemeClr val="tx1"/>
                </a:solidFill>
                <a:latin typeface="Times New Roman"/>
              </a:rPr>
              <a:t>·</a:t>
            </a:r>
            <a:r>
              <a:rPr lang="en-US" altLang="zh-CN" sz="3200" b="1" smtClean="0">
                <a:solidFill>
                  <a:schemeClr val="tx1"/>
                </a:solidFill>
              </a:rPr>
              <a:t> 1      </a:t>
            </a:r>
            <a:r>
              <a:rPr lang="zh-CN" altLang="en-US" sz="3200" b="1" smtClean="0">
                <a:solidFill>
                  <a:schemeClr val="tx1"/>
                </a:solidFill>
              </a:rPr>
              <a:t>概   述</a:t>
            </a:r>
            <a:br>
              <a:rPr lang="zh-CN" altLang="en-US" sz="2800" b="1" smtClean="0">
                <a:solidFill>
                  <a:schemeClr val="tx1"/>
                </a:solidFill>
              </a:rPr>
            </a:br>
            <a:r>
              <a:rPr lang="zh-CN" altLang="en-US" sz="2800" b="1" smtClean="0">
                <a:solidFill>
                  <a:schemeClr val="tx1"/>
                </a:solidFill>
              </a:rPr>
              <a:t>       单片机应用与数据采集或工业控制时，往往作为前端机安装在工业现场，远离主机，现场数据采用串行通信方式发往主机进行处理，以降低通信成本，提高通信可靠性。如下图所示</a:t>
            </a:r>
            <a:r>
              <a:rPr lang="zh-CN" altLang="en-US" sz="2800" smtClean="0">
                <a:solidFill>
                  <a:schemeClr val="tx1"/>
                </a:solidFill>
              </a:rPr>
              <a:t>。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graphicFrame>
        <p:nvGraphicFramePr>
          <p:cNvPr id="5123" name="Object 1028"/>
          <p:cNvGraphicFramePr>
            <a:graphicFrameLocks noChangeAspect="1"/>
          </p:cNvGraphicFramePr>
          <p:nvPr>
            <p:ph type="clipArt" sz="half" idx="2"/>
          </p:nvPr>
        </p:nvGraphicFramePr>
        <p:xfrm>
          <a:off x="990600" y="2590800"/>
          <a:ext cx="75438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BMP 图象" r:id="rId1" imgW="4333875" imgH="2790825" progId="Paint.Picture">
                  <p:embed/>
                </p:oleObj>
              </mc:Choice>
              <mc:Fallback>
                <p:oleObj name="BMP 图象" r:id="rId1" imgW="4333875" imgH="2790825" progId="Paint.Picture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90800"/>
                        <a:ext cx="7543800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1029"/>
          <p:cNvSpPr txBox="1">
            <a:spLocks noChangeArrowheads="1"/>
          </p:cNvSpPr>
          <p:nvPr/>
        </p:nvSpPr>
        <p:spPr bwMode="auto">
          <a:xfrm>
            <a:off x="4343400" y="1066800"/>
            <a:ext cx="5492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99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28600" y="0"/>
            <a:ext cx="8534400" cy="564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en-US" altLang="zh-CN" sz="2800" b="1"/>
              <a:t>TI</a:t>
            </a:r>
            <a:r>
              <a:rPr kumimoji="0" lang="zh-CN" altLang="en-US" sz="2800" b="1">
                <a:latin typeface="Arial" panose="02080604020202020204" pitchFamily="34" charset="0"/>
              </a:rPr>
              <a:t>，该位可作为查询标志（或引起中断），</a:t>
            </a:r>
            <a:endParaRPr kumimoji="0" lang="zh-CN" altLang="en-US" sz="2800" b="1">
              <a:latin typeface="Arial" panose="0208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en-US" altLang="zh-CN" sz="2800" b="1">
                <a:latin typeface="Arial" panose="02080604020202020204" pitchFamily="34" charset="0"/>
              </a:rPr>
              <a:t>CPU</a:t>
            </a:r>
            <a:r>
              <a:rPr kumimoji="0" lang="zh-CN" altLang="en-US" sz="2800" b="1">
                <a:latin typeface="Arial" panose="02080604020202020204" pitchFamily="34" charset="0"/>
              </a:rPr>
              <a:t>可再发送下一帧数据 。乙方一帧数据到齐</a:t>
            </a:r>
            <a:endParaRPr kumimoji="0" lang="zh-CN" altLang="en-US" sz="2800" b="1">
              <a:latin typeface="Arial" panose="0208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zh-CN" altLang="en-US" sz="2800" b="1">
                <a:latin typeface="Arial" panose="02080604020202020204" pitchFamily="34" charset="0"/>
              </a:rPr>
              <a:t>即接收缓冲器满，置位接收中断标志</a:t>
            </a:r>
            <a:r>
              <a:rPr kumimoji="0" lang="en-US" altLang="zh-CN" sz="2800" b="1"/>
              <a:t>RI</a:t>
            </a:r>
            <a:r>
              <a:rPr kumimoji="0" lang="zh-CN" altLang="en-US" sz="2800" b="1">
                <a:latin typeface="Arial" panose="02080604020202020204" pitchFamily="34" charset="0"/>
              </a:rPr>
              <a:t>，该位</a:t>
            </a:r>
            <a:endParaRPr kumimoji="0" lang="zh-CN" altLang="en-US" sz="2800" b="1">
              <a:latin typeface="Arial" panose="0208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zh-CN" altLang="en-US" sz="2800" b="1">
                <a:latin typeface="Arial" panose="02080604020202020204" pitchFamily="34" charset="0"/>
              </a:rPr>
              <a:t>可作为查询标志（或引起接收中断），通过</a:t>
            </a:r>
            <a:endParaRPr kumimoji="0" lang="zh-CN" altLang="en-US" sz="2800" b="1">
              <a:latin typeface="Arial" panose="0208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FF66FF"/>
                </a:solidFill>
              </a:rPr>
              <a:t>MOV  A ,SBUF</a:t>
            </a:r>
            <a:r>
              <a:rPr kumimoji="0" lang="en-US" altLang="zh-CN" sz="2800" b="1">
                <a:solidFill>
                  <a:srgbClr val="FF66FF"/>
                </a:solidFill>
                <a:latin typeface="Arial" panose="02080604020202020204" pitchFamily="34" charset="0"/>
              </a:rPr>
              <a:t>     </a:t>
            </a:r>
            <a:r>
              <a:rPr kumimoji="0" lang="en-US" altLang="zh-CN" sz="2800" b="1">
                <a:latin typeface="Arial" panose="02080604020202020204" pitchFamily="34" charset="0"/>
              </a:rPr>
              <a:t>CPU</a:t>
            </a:r>
            <a:r>
              <a:rPr kumimoji="0" lang="zh-CN" altLang="en-US" sz="2800" b="1">
                <a:latin typeface="Arial" panose="02080604020202020204" pitchFamily="34" charset="0"/>
              </a:rPr>
              <a:t>将这帧数据并行读入。</a:t>
            </a:r>
            <a:endParaRPr kumimoji="0" lang="zh-CN" altLang="en-US" sz="2800" b="1">
              <a:latin typeface="Arial" panose="0208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zh-CN" altLang="en-US" sz="2800" b="1">
                <a:latin typeface="Arial" panose="02080604020202020204" pitchFamily="34" charset="0"/>
              </a:rPr>
              <a:t>由上述可知：</a:t>
            </a:r>
            <a:endParaRPr kumimoji="0" lang="zh-CN" altLang="en-US" sz="2800" b="1">
              <a:latin typeface="Arial" panose="0208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FontTx/>
              <a:buAutoNum type="arabicPeriod"/>
            </a:pPr>
            <a:r>
              <a:rPr kumimoji="0" lang="zh-CN" altLang="en-US" sz="2800" b="1">
                <a:latin typeface="Arial" panose="02080604020202020204" pitchFamily="34" charset="0"/>
              </a:rPr>
              <a:t>甲、乙方的移位时钟频率应相同，即应具有相同的波特率，否则会造成数据丢失。</a:t>
            </a:r>
            <a:endParaRPr kumimoji="0" lang="zh-CN" altLang="en-US" sz="2800" b="1">
              <a:latin typeface="Arial" panose="0208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FontTx/>
              <a:buAutoNum type="arabicPeriod"/>
            </a:pPr>
            <a:r>
              <a:rPr kumimoji="0" lang="zh-CN" altLang="en-US" sz="2800" b="1">
                <a:latin typeface="Arial" panose="02080604020202020204" pitchFamily="34" charset="0"/>
              </a:rPr>
              <a:t>发送方是</a:t>
            </a:r>
            <a:r>
              <a:rPr kumimoji="0" lang="zh-CN" altLang="en-US" sz="2800" b="1">
                <a:solidFill>
                  <a:srgbClr val="FF66FF"/>
                </a:solidFill>
                <a:latin typeface="Arial" panose="02080604020202020204" pitchFamily="34" charset="0"/>
              </a:rPr>
              <a:t>先发</a:t>
            </a:r>
            <a:r>
              <a:rPr kumimoji="0" lang="zh-CN" altLang="en-US" sz="2800" b="1">
                <a:latin typeface="Arial" panose="02080604020202020204" pitchFamily="34" charset="0"/>
              </a:rPr>
              <a:t>数据</a:t>
            </a:r>
            <a:r>
              <a:rPr kumimoji="0" lang="zh-CN" altLang="en-US" sz="2800" b="1">
                <a:solidFill>
                  <a:srgbClr val="FF66FF"/>
                </a:solidFill>
                <a:latin typeface="Arial" panose="02080604020202020204" pitchFamily="34" charset="0"/>
              </a:rPr>
              <a:t>再查</a:t>
            </a:r>
            <a:r>
              <a:rPr kumimoji="0" lang="zh-CN" altLang="en-US" sz="2800" b="1">
                <a:latin typeface="Arial" panose="02080604020202020204" pitchFamily="34" charset="0"/>
              </a:rPr>
              <a:t>标志</a:t>
            </a:r>
            <a:r>
              <a:rPr kumimoji="0" lang="en-US" altLang="zh-CN" sz="2800" b="1">
                <a:latin typeface="Arial" panose="02080604020202020204" pitchFamily="34" charset="0"/>
              </a:rPr>
              <a:t>TI</a:t>
            </a:r>
            <a:r>
              <a:rPr kumimoji="0" lang="zh-CN" altLang="en-US" sz="2800" b="1">
                <a:latin typeface="Arial" panose="02080604020202020204" pitchFamily="34" charset="0"/>
              </a:rPr>
              <a:t>，接收方是</a:t>
            </a:r>
            <a:r>
              <a:rPr kumimoji="0" lang="zh-CN" altLang="en-US" sz="2800" b="1">
                <a:solidFill>
                  <a:srgbClr val="FF0000"/>
                </a:solidFill>
                <a:latin typeface="Arial" panose="02080604020202020204" pitchFamily="34" charset="0"/>
              </a:rPr>
              <a:t>先查</a:t>
            </a:r>
            <a:r>
              <a:rPr kumimoji="0" lang="zh-CN" altLang="en-US" sz="2800" b="1">
                <a:latin typeface="Arial" panose="02080604020202020204" pitchFamily="34" charset="0"/>
              </a:rPr>
              <a:t>标志</a:t>
            </a:r>
            <a:r>
              <a:rPr kumimoji="0" lang="en-US" altLang="zh-CN" sz="2800" b="1">
                <a:latin typeface="Arial" panose="02080604020202020204" pitchFamily="34" charset="0"/>
              </a:rPr>
              <a:t>RI</a:t>
            </a:r>
            <a:r>
              <a:rPr kumimoji="0" lang="zh-CN" altLang="en-US" sz="2800" b="1">
                <a:solidFill>
                  <a:srgbClr val="FF0000"/>
                </a:solidFill>
                <a:latin typeface="Arial" panose="02080604020202020204" pitchFamily="34" charset="0"/>
              </a:rPr>
              <a:t>再收</a:t>
            </a:r>
            <a:r>
              <a:rPr kumimoji="0" lang="zh-CN" altLang="en-US" sz="2800" b="1">
                <a:latin typeface="Arial" panose="02080604020202020204" pitchFamily="34" charset="0"/>
              </a:rPr>
              <a:t>数据。</a:t>
            </a:r>
            <a:endParaRPr kumimoji="0" lang="zh-CN" altLang="en-US" sz="2800" b="1"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3161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1076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179388" y="4868863"/>
            <a:ext cx="83058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23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altLang="zh-CN" sz="2800" b="1"/>
              <a:t>            51</a:t>
            </a:r>
            <a:r>
              <a:rPr lang="zh-CN" altLang="en-US" sz="2800" b="1"/>
              <a:t>单片机串行口是一个可编程的接口，编程时主要是对两个特殊功能寄存器</a:t>
            </a:r>
            <a:r>
              <a:rPr lang="en-US" altLang="zh-CN" sz="2800" b="1"/>
              <a:t>SCON </a:t>
            </a:r>
            <a:r>
              <a:rPr lang="zh-CN" altLang="en-US" sz="2800" b="1"/>
              <a:t>和</a:t>
            </a:r>
            <a:r>
              <a:rPr lang="en-US" altLang="zh-CN" sz="2800" b="1"/>
              <a:t>PCON</a:t>
            </a:r>
            <a:r>
              <a:rPr lang="zh-CN" altLang="en-US" sz="2800" b="1"/>
              <a:t>的控制。</a:t>
            </a:r>
            <a:endParaRPr lang="zh-CN" altLang="en-US" sz="2800" b="1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357188" y="4030663"/>
            <a:ext cx="85344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8.3  </a:t>
            </a:r>
            <a:r>
              <a:rPr lang="zh-CN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串行口的控制寄存器</a:t>
            </a:r>
            <a:r>
              <a:rPr lang="zh-CN" alt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 </a:t>
            </a:r>
            <a:endParaRPr lang="zh-CN" altLang="en-US" sz="40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</p:txBody>
      </p:sp>
      <p:sp>
        <p:nvSpPr>
          <p:cNvPr id="33796" name="矩形 1"/>
          <p:cNvSpPr>
            <a:spLocks noChangeArrowheads="1"/>
          </p:cNvSpPr>
          <p:nvPr/>
        </p:nvSpPr>
        <p:spPr bwMode="auto">
          <a:xfrm>
            <a:off x="200025" y="333375"/>
            <a:ext cx="8856663" cy="35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chemeClr val="tx2"/>
                </a:solidFill>
              </a:rPr>
              <a:t>三、波特率的设定</a:t>
            </a:r>
            <a:endParaRPr lang="en-US" altLang="zh-CN" sz="3200" b="1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chemeClr val="tx2"/>
                </a:solidFill>
              </a:rPr>
              <a:t>波特率发生器</a:t>
            </a:r>
            <a:r>
              <a:rPr lang="zh-CN" altLang="en-US" sz="3200" b="1"/>
              <a:t>可以有两种选择：</a:t>
            </a:r>
            <a:endParaRPr lang="zh-CN" altLang="en-US" sz="3200" b="1"/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3200" b="1"/>
              <a:t>1.  </a:t>
            </a:r>
            <a:r>
              <a:rPr lang="zh-CN" altLang="en-US" sz="3200" b="1"/>
              <a:t>定时器</a:t>
            </a:r>
            <a:r>
              <a:rPr lang="en-US" altLang="zh-CN" sz="3200" b="1"/>
              <a:t>T1</a:t>
            </a:r>
            <a:r>
              <a:rPr lang="zh-CN" altLang="en-US" sz="3200" b="1"/>
              <a:t>作波特率发生器，改变计数初值就可以改变串行通信的速率，称为可变波特率。</a:t>
            </a:r>
            <a:endParaRPr lang="zh-CN" altLang="en-US" sz="3200" b="1"/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3200" b="1"/>
              <a:t>2. </a:t>
            </a:r>
            <a:r>
              <a:rPr lang="zh-CN" altLang="en-US" sz="3200" b="1"/>
              <a:t>以内部时钟的分频器作波特率发生器，因内部时钟频率一定，称为固定波特率</a:t>
            </a:r>
            <a:endParaRPr lang="zh-CN" altLang="en-US" sz="32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5382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3364" grpId="0" autoUpdateAnimBg="0"/>
      <p:bldP spid="14336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304800" y="381000"/>
            <a:ext cx="84788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chemeClr val="tx2"/>
                </a:solidFill>
              </a:rPr>
              <a:t>8.3.1   </a:t>
            </a:r>
            <a:r>
              <a:rPr lang="zh-CN" altLang="en-US" sz="3600" b="1">
                <a:solidFill>
                  <a:schemeClr val="tx2"/>
                </a:solidFill>
              </a:rPr>
              <a:t>串行口控制寄存器 </a:t>
            </a:r>
            <a:r>
              <a:rPr lang="en-US" altLang="zh-CN" sz="3600" b="1">
                <a:solidFill>
                  <a:schemeClr val="tx2"/>
                </a:solidFill>
              </a:rPr>
              <a:t>SCON</a:t>
            </a:r>
            <a:r>
              <a:rPr lang="zh-CN" altLang="en-US" sz="3600" b="1">
                <a:solidFill>
                  <a:schemeClr val="tx2"/>
                </a:solidFill>
              </a:rPr>
              <a:t>（</a:t>
            </a:r>
            <a:r>
              <a:rPr lang="en-US" altLang="zh-CN" sz="3600" b="1">
                <a:solidFill>
                  <a:schemeClr val="tx2"/>
                </a:solidFill>
              </a:rPr>
              <a:t>98H)</a:t>
            </a:r>
            <a:endParaRPr lang="en-US" altLang="zh-CN" sz="3600" b="1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zh-CN" altLang="en-US" sz="3200" b="1"/>
              <a:t>用以存放串行口的控制和状态信息。</a:t>
            </a:r>
            <a:endParaRPr lang="en-US" altLang="zh-CN" sz="3200" b="1"/>
          </a:p>
          <a:p>
            <a:pPr>
              <a:spcBef>
                <a:spcPct val="50000"/>
              </a:spcBef>
            </a:pPr>
            <a:r>
              <a:rPr lang="en-US" altLang="zh-CN" sz="3200" b="1"/>
              <a:t> 8XX51</a:t>
            </a:r>
            <a:r>
              <a:rPr lang="zh-CN" altLang="en-US" sz="3200" b="1"/>
              <a:t>串行通信的方式选择 </a:t>
            </a:r>
            <a:r>
              <a:rPr lang="en-US" altLang="zh-CN" sz="3200" b="1"/>
              <a:t>,</a:t>
            </a:r>
            <a:r>
              <a:rPr lang="zh-CN" altLang="en-US" sz="3200" b="1"/>
              <a:t>接受和发送控</a:t>
            </a:r>
            <a:endParaRPr lang="zh-CN" altLang="en-US" sz="3200" b="1"/>
          </a:p>
          <a:p>
            <a:pPr>
              <a:spcBef>
                <a:spcPct val="50000"/>
              </a:spcBef>
            </a:pPr>
            <a:r>
              <a:rPr lang="zh-CN" altLang="en-US" sz="3200" b="1"/>
              <a:t>制及串行口的标志均由专用寄存器</a:t>
            </a:r>
            <a:r>
              <a:rPr lang="en-US" altLang="zh-CN" sz="3200" b="1"/>
              <a:t>SCON</a:t>
            </a:r>
            <a:r>
              <a:rPr lang="zh-CN" altLang="en-US" sz="3200" b="1"/>
              <a:t>控制</a:t>
            </a:r>
            <a:endParaRPr lang="zh-CN" altLang="en-US" sz="3200" b="1"/>
          </a:p>
          <a:p>
            <a:pPr>
              <a:spcBef>
                <a:spcPct val="50000"/>
              </a:spcBef>
            </a:pPr>
            <a:r>
              <a:rPr lang="zh-CN" altLang="en-US" sz="3200" b="1"/>
              <a:t>和指示</a:t>
            </a:r>
            <a:r>
              <a:rPr lang="en-US" altLang="zh-CN" sz="3200" b="1"/>
              <a:t>,</a:t>
            </a:r>
            <a:r>
              <a:rPr lang="zh-CN" altLang="en-US" sz="3200" b="1"/>
              <a:t>其格式如下</a:t>
            </a:r>
            <a:r>
              <a:rPr lang="en-US" altLang="zh-CN" sz="3200" b="1"/>
              <a:t>:</a:t>
            </a:r>
            <a:endParaRPr lang="en-US" altLang="zh-CN" sz="3200" b="1"/>
          </a:p>
          <a:p>
            <a:pPr>
              <a:spcBef>
                <a:spcPct val="50000"/>
              </a:spcBef>
            </a:pPr>
            <a:endParaRPr lang="en-US" altLang="zh-CN" sz="3200" b="1"/>
          </a:p>
        </p:txBody>
      </p:sp>
      <p:graphicFrame>
        <p:nvGraphicFramePr>
          <p:cNvPr id="149544" name="Group 40"/>
          <p:cNvGraphicFramePr>
            <a:graphicFrameLocks noGrp="1"/>
          </p:cNvGraphicFramePr>
          <p:nvPr/>
        </p:nvGraphicFramePr>
        <p:xfrm>
          <a:off x="468313" y="4365625"/>
          <a:ext cx="8305800" cy="1514475"/>
        </p:xfrm>
        <a:graphic>
          <a:graphicData uri="http://schemas.openxmlformats.org/drawingml/2006/table">
            <a:tbl>
              <a:tblPr/>
              <a:tblGrid>
                <a:gridCol w="947737"/>
                <a:gridCol w="852488"/>
                <a:gridCol w="866775"/>
                <a:gridCol w="1485900"/>
                <a:gridCol w="1000125"/>
                <a:gridCol w="1049337"/>
                <a:gridCol w="1065213"/>
                <a:gridCol w="1038225"/>
              </a:tblGrid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SM0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SM1  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SM2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REN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TB8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RB8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RI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  <a:tr h="10572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方式选择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多机控制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串行接收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允许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 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禁止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欲发的第九位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收到的第九位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发送中断有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接收中断有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9539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9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9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9506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Text Box 3"/>
          <p:cNvSpPr txBox="1">
            <a:spLocks noChangeArrowheads="1"/>
          </p:cNvSpPr>
          <p:nvPr/>
        </p:nvSpPr>
        <p:spPr bwMode="auto">
          <a:xfrm>
            <a:off x="533400" y="457200"/>
            <a:ext cx="8610600" cy="282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1"/>
              <a:t>SM0.SM1:</a:t>
            </a:r>
            <a:r>
              <a:rPr lang="zh-CN" altLang="en-US" b="1"/>
              <a:t>串行口工作方式控制位。</a:t>
            </a:r>
            <a:endParaRPr lang="zh-CN" altLang="en-US" b="1"/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b="1"/>
              <a:t>                  </a:t>
            </a:r>
            <a:r>
              <a:rPr lang="en-US" altLang="zh-CN" b="1"/>
              <a:t>0 0---</a:t>
            </a:r>
            <a:r>
              <a:rPr lang="zh-CN" altLang="en-US" b="1"/>
              <a:t>方式</a:t>
            </a:r>
            <a:r>
              <a:rPr lang="en-US" altLang="zh-CN" b="1"/>
              <a:t>0,      0 1---</a:t>
            </a:r>
            <a:r>
              <a:rPr lang="zh-CN" altLang="en-US" b="1"/>
              <a:t>方式</a:t>
            </a:r>
            <a:r>
              <a:rPr lang="en-US" altLang="zh-CN" b="1"/>
              <a:t>1</a:t>
            </a:r>
            <a:endParaRPr lang="en-US" altLang="zh-CN" b="1"/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1"/>
              <a:t>                  1 0---</a:t>
            </a:r>
            <a:r>
              <a:rPr lang="zh-CN" altLang="en-US" b="1"/>
              <a:t>方式</a:t>
            </a:r>
            <a:r>
              <a:rPr lang="en-US" altLang="zh-CN" b="1"/>
              <a:t>2,      1 1---</a:t>
            </a:r>
            <a:r>
              <a:rPr lang="zh-CN" altLang="en-US" b="1"/>
              <a:t>方式</a:t>
            </a:r>
            <a:r>
              <a:rPr lang="en-US" altLang="zh-CN" b="1"/>
              <a:t>3</a:t>
            </a:r>
            <a:endParaRPr lang="en-US" altLang="zh-CN" b="1"/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1"/>
              <a:t>REN</a:t>
            </a:r>
            <a:r>
              <a:rPr lang="zh-CN" altLang="en-US" b="1"/>
              <a:t>：串行接收允许位。</a:t>
            </a:r>
            <a:endParaRPr lang="zh-CN" altLang="en-US" b="1"/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b="1"/>
              <a:t>             </a:t>
            </a:r>
            <a:r>
              <a:rPr lang="en-US" altLang="zh-CN" b="1"/>
              <a:t>0---</a:t>
            </a:r>
            <a:r>
              <a:rPr lang="zh-CN" altLang="en-US" b="1"/>
              <a:t>禁止接收</a:t>
            </a:r>
            <a:r>
              <a:rPr lang="en-US" altLang="zh-CN" b="1"/>
              <a:t>,  1---</a:t>
            </a:r>
            <a:r>
              <a:rPr lang="zh-CN" altLang="en-US" b="1"/>
              <a:t>允许接收</a:t>
            </a:r>
            <a:endParaRPr lang="zh-CN" altLang="en-US" b="1"/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b="1"/>
              <a:t>TB8: </a:t>
            </a:r>
            <a:r>
              <a:rPr lang="zh-CN" altLang="en-US" b="1"/>
              <a:t>在方式</a:t>
            </a:r>
            <a:r>
              <a:rPr lang="en-US" altLang="zh-CN" b="1"/>
              <a:t>2</a:t>
            </a:r>
            <a:r>
              <a:rPr lang="zh-CN" altLang="en-US" b="1"/>
              <a:t>、</a:t>
            </a:r>
            <a:r>
              <a:rPr lang="en-US" altLang="zh-CN" b="1"/>
              <a:t>3</a:t>
            </a:r>
            <a:r>
              <a:rPr lang="zh-CN" altLang="en-US" b="1"/>
              <a:t>时，存放要发送的第</a:t>
            </a:r>
            <a:r>
              <a:rPr lang="en-US" altLang="zh-CN" b="1"/>
              <a:t>9</a:t>
            </a:r>
            <a:r>
              <a:rPr lang="zh-CN" altLang="en-US" b="1"/>
              <a:t>位数据。</a:t>
            </a:r>
            <a:endParaRPr lang="zh-CN" altLang="en-US" b="1"/>
          </a:p>
          <a:p>
            <a:pPr eaLnBrk="1" hangingPunct="1"/>
            <a:endParaRPr lang="zh-CN" altLang="en-US" b="1"/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533400" y="3505200"/>
            <a:ext cx="8077200" cy="24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b="1"/>
              <a:t>RB8: </a:t>
            </a:r>
            <a:r>
              <a:rPr lang="zh-CN" altLang="en-US" b="1"/>
              <a:t>在方式</a:t>
            </a:r>
            <a:r>
              <a:rPr lang="en-US" altLang="zh-CN" b="1"/>
              <a:t>2</a:t>
            </a:r>
            <a:r>
              <a:rPr lang="zh-CN" altLang="en-US" b="1"/>
              <a:t>、</a:t>
            </a:r>
            <a:r>
              <a:rPr lang="en-US" altLang="zh-CN" b="1"/>
              <a:t>3</a:t>
            </a:r>
            <a:r>
              <a:rPr lang="zh-CN" altLang="en-US" b="1"/>
              <a:t>中，存放收到的第</a:t>
            </a:r>
            <a:r>
              <a:rPr lang="en-US" altLang="zh-CN" b="1"/>
              <a:t>9</a:t>
            </a:r>
            <a:r>
              <a:rPr lang="zh-CN" altLang="en-US" b="1"/>
              <a:t>位数据</a:t>
            </a:r>
            <a:r>
              <a:rPr lang="en-US" altLang="zh-CN" b="1"/>
              <a:t>,</a:t>
            </a:r>
            <a:endParaRPr lang="en-US" altLang="zh-CN" b="1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b="1"/>
              <a:t>         </a:t>
            </a:r>
            <a:r>
              <a:rPr lang="zh-CN" altLang="en-US" b="1"/>
              <a:t>该数据来自发送方的</a:t>
            </a:r>
            <a:r>
              <a:rPr lang="en-US" altLang="zh-CN" b="1"/>
              <a:t>TB8</a:t>
            </a:r>
            <a:r>
              <a:rPr lang="zh-CN" altLang="en-US" b="1"/>
              <a:t>。</a:t>
            </a:r>
            <a:endParaRPr lang="zh-CN" altLang="en-US" b="1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b="1"/>
              <a:t>TI: </a:t>
            </a:r>
            <a:r>
              <a:rPr lang="zh-CN" altLang="en-US" b="1"/>
              <a:t>发送中断标志位。发送前必须用软件清零，发</a:t>
            </a:r>
            <a:endParaRPr lang="zh-CN" altLang="en-US" b="1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b="1"/>
              <a:t>      送过程中</a:t>
            </a:r>
            <a:r>
              <a:rPr lang="en-US" altLang="zh-CN" b="1"/>
              <a:t>TI</a:t>
            </a:r>
            <a:r>
              <a:rPr lang="zh-CN" altLang="en-US" b="1"/>
              <a:t>保持零电平</a:t>
            </a:r>
            <a:r>
              <a:rPr lang="en-US" altLang="zh-CN" b="1"/>
              <a:t>,</a:t>
            </a:r>
            <a:r>
              <a:rPr lang="zh-CN" altLang="en-US" b="1"/>
              <a:t>发送完一帧数据后，由</a:t>
            </a:r>
            <a:endParaRPr lang="zh-CN" altLang="en-US" b="1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b="1"/>
              <a:t>      硬件置 “</a:t>
            </a:r>
            <a:r>
              <a:rPr lang="en-US" altLang="zh-CN" b="1"/>
              <a:t>1”</a:t>
            </a:r>
            <a:r>
              <a:rPr lang="zh-CN" altLang="en-US" b="1"/>
              <a:t>；如果再发送，必须用软件再清零。</a:t>
            </a:r>
            <a:endParaRPr lang="zh-CN" altLang="en-US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5188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0531" grpId="0" autoUpdateAnimBg="0"/>
      <p:bldP spid="15053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179388" y="211138"/>
            <a:ext cx="8964612" cy="672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b="1"/>
              <a:t>RI: </a:t>
            </a:r>
            <a:r>
              <a:rPr lang="zh-CN" altLang="en-US" sz="2800" b="1"/>
              <a:t>接收中断标志位。接收前</a:t>
            </a:r>
            <a:r>
              <a:rPr lang="en-US" altLang="zh-CN" sz="2800" b="1"/>
              <a:t>,</a:t>
            </a:r>
            <a:r>
              <a:rPr lang="zh-CN" altLang="en-US" sz="2800" b="1"/>
              <a:t>必须用软件清零</a:t>
            </a:r>
            <a:r>
              <a:rPr lang="en-US" altLang="zh-CN" sz="2800" b="1"/>
              <a:t>,</a:t>
            </a:r>
            <a:r>
              <a:rPr lang="zh-CN" altLang="en-US" sz="2800" b="1"/>
              <a:t>接 收过程中</a:t>
            </a:r>
            <a:r>
              <a:rPr lang="en-US" altLang="zh-CN" sz="2800" b="1"/>
              <a:t>RI</a:t>
            </a:r>
            <a:r>
              <a:rPr lang="zh-CN" altLang="en-US" sz="2800" b="1"/>
              <a:t>保持零电平，接收完一帧数据后由片内硬件自动置“</a:t>
            </a:r>
            <a:r>
              <a:rPr lang="en-US" altLang="zh-CN" sz="2800" b="1"/>
              <a:t>1”</a:t>
            </a:r>
            <a:r>
              <a:rPr lang="zh-CN" altLang="en-US" sz="2800" b="1"/>
              <a:t>。如果再接收必须用软件清零。</a:t>
            </a:r>
            <a:endParaRPr lang="zh-CN" altLang="en-US" sz="2800" b="1"/>
          </a:p>
          <a:p>
            <a:pPr>
              <a:spcBef>
                <a:spcPct val="20000"/>
              </a:spcBef>
            </a:pPr>
            <a:r>
              <a:rPr lang="en-US" altLang="zh-CN" sz="2800" b="1"/>
              <a:t>SM2:</a:t>
            </a:r>
            <a:r>
              <a:rPr lang="zh-CN" altLang="en-US" sz="2800" b="1"/>
              <a:t>多机通信控制位，仅用于方式</a:t>
            </a:r>
            <a:r>
              <a:rPr lang="en-US" altLang="zh-CN" sz="2800" b="1"/>
              <a:t>2</a:t>
            </a:r>
            <a:r>
              <a:rPr lang="zh-CN" altLang="en-US" sz="2800" b="1"/>
              <a:t>和方式</a:t>
            </a:r>
            <a:r>
              <a:rPr lang="en-US" altLang="zh-CN" sz="2800" b="1"/>
              <a:t>3</a:t>
            </a:r>
            <a:r>
              <a:rPr lang="zh-CN" altLang="en-US" sz="2800" b="1"/>
              <a:t>。</a:t>
            </a:r>
            <a:endParaRPr lang="zh-CN" altLang="en-US" sz="2800" b="1"/>
          </a:p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C000"/>
                </a:solidFill>
              </a:rPr>
              <a:t>   发送机</a:t>
            </a:r>
            <a:r>
              <a:rPr lang="zh-CN" altLang="en-US" sz="2800" b="1"/>
              <a:t>设置</a:t>
            </a:r>
            <a:r>
              <a:rPr lang="en-US" altLang="zh-CN" sz="2800" b="1"/>
              <a:t>SM2=1 (</a:t>
            </a:r>
            <a:r>
              <a:rPr lang="zh-CN" altLang="en-US" sz="2800" b="1"/>
              <a:t>程序设置</a:t>
            </a:r>
            <a:r>
              <a:rPr lang="en-US" altLang="zh-CN" sz="2800" b="1"/>
              <a:t>), </a:t>
            </a:r>
            <a:endParaRPr lang="en-US" altLang="zh-CN" sz="2800" b="1"/>
          </a:p>
          <a:p>
            <a:pPr>
              <a:spcBef>
                <a:spcPct val="20000"/>
              </a:spcBef>
            </a:pPr>
            <a:r>
              <a:rPr lang="en-US" altLang="zh-CN" sz="2800" b="1"/>
              <a:t>             TB8=1</a:t>
            </a:r>
            <a:r>
              <a:rPr lang="zh-CN" altLang="en-US" sz="2800" b="1"/>
              <a:t>作为地址帧寻找从机</a:t>
            </a:r>
            <a:r>
              <a:rPr lang="en-US" altLang="zh-CN" sz="2800" b="1"/>
              <a:t>,</a:t>
            </a:r>
            <a:endParaRPr lang="zh-CN" altLang="en-US" sz="2800" b="1"/>
          </a:p>
          <a:p>
            <a:pPr>
              <a:spcBef>
                <a:spcPct val="20000"/>
              </a:spcBef>
            </a:pPr>
            <a:r>
              <a:rPr lang="zh-CN" altLang="en-US" sz="2800" b="1"/>
              <a:t>             </a:t>
            </a:r>
            <a:r>
              <a:rPr lang="en-US" altLang="zh-CN" sz="2800" b="1"/>
              <a:t>TB8=0</a:t>
            </a:r>
            <a:r>
              <a:rPr lang="zh-CN" altLang="en-US" sz="2800" b="1"/>
              <a:t>作为数据帧进行通信，</a:t>
            </a:r>
            <a:endParaRPr lang="en-US" altLang="zh-CN" sz="2800" b="1"/>
          </a:p>
          <a:p>
            <a:pPr>
              <a:spcBef>
                <a:spcPct val="20000"/>
              </a:spcBef>
            </a:pPr>
            <a:r>
              <a:rPr lang="en-US" altLang="zh-CN" sz="2800" b="1"/>
              <a:t>   </a:t>
            </a:r>
            <a:r>
              <a:rPr lang="zh-CN" altLang="en-US" sz="2800" b="1">
                <a:solidFill>
                  <a:srgbClr val="FFC000"/>
                </a:solidFill>
              </a:rPr>
              <a:t>接收机</a:t>
            </a:r>
            <a:r>
              <a:rPr lang="en-US" altLang="zh-CN" sz="2800" b="1"/>
              <a:t>SM2=1,</a:t>
            </a:r>
            <a:r>
              <a:rPr lang="zh-CN" altLang="en-US" sz="2800" b="1"/>
              <a:t>若</a:t>
            </a:r>
            <a:r>
              <a:rPr lang="en-US" altLang="zh-CN" sz="2800" b="1"/>
              <a:t>RB8=1,</a:t>
            </a:r>
            <a:r>
              <a:rPr lang="zh-CN" altLang="en-US" sz="2800" b="1"/>
              <a:t>激活</a:t>
            </a:r>
            <a:r>
              <a:rPr lang="en-US" altLang="zh-CN" sz="2800" b="1"/>
              <a:t>RI,</a:t>
            </a:r>
            <a:r>
              <a:rPr lang="zh-CN" altLang="en-US" sz="2800" b="1"/>
              <a:t>引起接收中断</a:t>
            </a:r>
            <a:r>
              <a:rPr lang="en-US" altLang="zh-CN" sz="2800" b="1"/>
              <a:t>.</a:t>
            </a:r>
            <a:endParaRPr lang="en-US" altLang="zh-CN" sz="2800" b="1"/>
          </a:p>
          <a:p>
            <a:pPr>
              <a:spcBef>
                <a:spcPct val="20000"/>
              </a:spcBef>
            </a:pPr>
            <a:r>
              <a:rPr lang="en-US" altLang="zh-CN" sz="2800" b="1"/>
              <a:t>                                  RB8=0,</a:t>
            </a:r>
            <a:r>
              <a:rPr lang="zh-CN" altLang="en-US" sz="2800" b="1"/>
              <a:t>不激活</a:t>
            </a:r>
            <a:r>
              <a:rPr lang="en-US" altLang="zh-CN" sz="2800" b="1"/>
              <a:t>RI,</a:t>
            </a:r>
            <a:r>
              <a:rPr lang="zh-CN" altLang="en-US" sz="2800" b="1"/>
              <a:t>不引起中断</a:t>
            </a:r>
            <a:r>
              <a:rPr lang="en-US" altLang="zh-CN" sz="2800" b="1"/>
              <a:t>.</a:t>
            </a:r>
            <a:endParaRPr lang="en-US" altLang="zh-CN" sz="2800" b="1"/>
          </a:p>
          <a:p>
            <a:pPr>
              <a:spcBef>
                <a:spcPct val="20000"/>
              </a:spcBef>
            </a:pPr>
            <a:r>
              <a:rPr lang="en-US" altLang="zh-CN" sz="2800" b="1"/>
              <a:t>                SM2=0, </a:t>
            </a:r>
            <a:r>
              <a:rPr lang="zh-CN" altLang="en-US" sz="2800" b="1"/>
              <a:t> 激活</a:t>
            </a:r>
            <a:r>
              <a:rPr lang="en-US" altLang="zh-CN" sz="2800" b="1"/>
              <a:t>RI</a:t>
            </a:r>
            <a:r>
              <a:rPr lang="zh-CN" altLang="en-US" sz="2800" b="1"/>
              <a:t>引起接收中断。</a:t>
            </a:r>
            <a:endParaRPr lang="zh-CN" altLang="en-US" sz="2800" b="1"/>
          </a:p>
          <a:p>
            <a:pPr>
              <a:spcBef>
                <a:spcPct val="20000"/>
              </a:spcBef>
            </a:pPr>
            <a:endParaRPr lang="en-US" altLang="zh-CN" sz="2800" b="1">
              <a:solidFill>
                <a:srgbClr val="FF66FF"/>
              </a:solidFill>
            </a:endParaRPr>
          </a:p>
          <a:p>
            <a:pPr>
              <a:spcBef>
                <a:spcPct val="20000"/>
              </a:spcBef>
            </a:pPr>
            <a:r>
              <a:rPr lang="en-US" altLang="zh-CN" sz="2800" b="1">
                <a:solidFill>
                  <a:srgbClr val="FF66FF"/>
                </a:solidFill>
              </a:rPr>
              <a:t>     </a:t>
            </a:r>
            <a:r>
              <a:rPr lang="zh-CN" altLang="en-US" sz="2800" b="1">
                <a:solidFill>
                  <a:srgbClr val="FF66FF"/>
                </a:solidFill>
              </a:rPr>
              <a:t>（详见</a:t>
            </a:r>
            <a:r>
              <a:rPr lang="en-US" altLang="zh-CN" sz="2800" b="1">
                <a:solidFill>
                  <a:srgbClr val="FF66FF"/>
                </a:solidFill>
              </a:rPr>
              <a:t>8.5.3—</a:t>
            </a:r>
            <a:r>
              <a:rPr lang="zh-CN" altLang="en-US" sz="2800" b="1">
                <a:solidFill>
                  <a:srgbClr val="FF66FF"/>
                </a:solidFill>
              </a:rPr>
              <a:t>补充内容）</a:t>
            </a:r>
            <a:endParaRPr lang="zh-CN" altLang="en-US" sz="2800" b="1"/>
          </a:p>
          <a:p>
            <a:pPr>
              <a:lnSpc>
                <a:spcPct val="115000"/>
              </a:lnSpc>
            </a:pPr>
            <a:endParaRPr lang="en-US" altLang="zh-CN" sz="28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5672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1554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609600" y="5164138"/>
            <a:ext cx="82296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2800" b="1"/>
              <a:t>         PCON</a:t>
            </a:r>
            <a:r>
              <a:rPr lang="zh-CN" altLang="en-US" sz="2800" b="1"/>
              <a:t>的字节地址为</a:t>
            </a:r>
            <a:r>
              <a:rPr lang="en-US" altLang="zh-CN" sz="2800" b="1"/>
              <a:t>87H,</a:t>
            </a:r>
            <a:r>
              <a:rPr lang="zh-CN" altLang="en-US" sz="2800" b="1"/>
              <a:t>无位地址，</a:t>
            </a:r>
            <a:r>
              <a:rPr lang="en-US" altLang="zh-CN" sz="2800" b="1"/>
              <a:t> </a:t>
            </a:r>
            <a:r>
              <a:rPr lang="zh-CN" altLang="en-US" sz="2800" b="1"/>
              <a:t>只能字节</a:t>
            </a:r>
            <a:endParaRPr lang="zh-CN" altLang="en-US" sz="2800" b="1"/>
          </a:p>
          <a:p>
            <a:pPr eaLnBrk="1" hangingPunct="1">
              <a:lnSpc>
                <a:spcPct val="115000"/>
              </a:lnSpc>
            </a:pPr>
            <a:r>
              <a:rPr lang="zh-CN" altLang="en-US" sz="2800" b="1"/>
              <a:t>寻址，初始化时</a:t>
            </a:r>
            <a:r>
              <a:rPr lang="en-US" altLang="zh-CN" sz="2800" b="1"/>
              <a:t>SMOD=0</a:t>
            </a:r>
            <a:r>
              <a:rPr lang="zh-CN" altLang="en-US" sz="2800" b="1"/>
              <a:t>。</a:t>
            </a:r>
            <a:endParaRPr lang="en-US" altLang="zh-CN" sz="2800" b="1"/>
          </a:p>
        </p:txBody>
      </p:sp>
      <p:graphicFrame>
        <p:nvGraphicFramePr>
          <p:cNvPr id="152613" name="Group 37"/>
          <p:cNvGraphicFramePr>
            <a:graphicFrameLocks noGrp="1"/>
          </p:cNvGraphicFramePr>
          <p:nvPr/>
        </p:nvGraphicFramePr>
        <p:xfrm>
          <a:off x="1524000" y="2532063"/>
          <a:ext cx="6629400" cy="609600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762000"/>
                <a:gridCol w="838200"/>
                <a:gridCol w="838200"/>
                <a:gridCol w="762000"/>
                <a:gridCol w="6858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SMOD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</a:tbl>
          </a:graphicData>
        </a:graphic>
      </p:graphicFrame>
      <p:sp>
        <p:nvSpPr>
          <p:cNvPr id="152601" name="Text Box 25"/>
          <p:cNvSpPr txBox="1">
            <a:spLocks noChangeArrowheads="1"/>
          </p:cNvSpPr>
          <p:nvPr/>
        </p:nvSpPr>
        <p:spPr bwMode="auto">
          <a:xfrm>
            <a:off x="331788" y="2622550"/>
            <a:ext cx="11922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PCON</a:t>
            </a:r>
            <a:endParaRPr lang="en-US" altLang="zh-CN" sz="2800" b="1"/>
          </a:p>
        </p:txBody>
      </p:sp>
      <p:sp>
        <p:nvSpPr>
          <p:cNvPr id="152602" name="Text Box 26"/>
          <p:cNvSpPr txBox="1">
            <a:spLocks noChangeArrowheads="1"/>
          </p:cNvSpPr>
          <p:nvPr/>
        </p:nvSpPr>
        <p:spPr bwMode="auto">
          <a:xfrm>
            <a:off x="8189913" y="2611438"/>
            <a:ext cx="725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/>
              <a:t>87H</a:t>
            </a:r>
            <a:endParaRPr lang="en-US" altLang="zh-CN" b="1"/>
          </a:p>
        </p:txBody>
      </p:sp>
      <p:sp>
        <p:nvSpPr>
          <p:cNvPr id="152603" name="Text Box 27"/>
          <p:cNvSpPr txBox="1">
            <a:spLocks noChangeArrowheads="1"/>
          </p:cNvSpPr>
          <p:nvPr/>
        </p:nvSpPr>
        <p:spPr bwMode="auto">
          <a:xfrm>
            <a:off x="1219200" y="304800"/>
            <a:ext cx="6464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tx2"/>
                </a:solidFill>
              </a:rPr>
              <a:t>8 .3. 2  </a:t>
            </a:r>
            <a:r>
              <a:rPr lang="zh-CN" altLang="en-US" sz="3200" b="1">
                <a:solidFill>
                  <a:schemeClr val="tx2"/>
                </a:solidFill>
              </a:rPr>
              <a:t>电源控制寄存器</a:t>
            </a:r>
            <a:r>
              <a:rPr lang="en-US" altLang="zh-CN" sz="3200" b="1">
                <a:solidFill>
                  <a:schemeClr val="tx2"/>
                </a:solidFill>
              </a:rPr>
              <a:t>PCON(87H)</a:t>
            </a:r>
            <a:endParaRPr lang="en-US" altLang="zh-CN" sz="3200" b="1">
              <a:solidFill>
                <a:schemeClr val="tx2"/>
              </a:solidFill>
            </a:endParaRPr>
          </a:p>
        </p:txBody>
      </p:sp>
      <p:sp>
        <p:nvSpPr>
          <p:cNvPr id="152604" name="Rectangle 28"/>
          <p:cNvSpPr>
            <a:spLocks noChangeArrowheads="1"/>
          </p:cNvSpPr>
          <p:nvPr/>
        </p:nvSpPr>
        <p:spPr bwMode="auto">
          <a:xfrm>
            <a:off x="609600" y="990600"/>
            <a:ext cx="784860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3000"/>
              </a:lnSpc>
            </a:pPr>
            <a:r>
              <a:rPr lang="en-US" altLang="zh-CN" sz="2800" b="1"/>
              <a:t>         PCON</a:t>
            </a:r>
            <a:r>
              <a:rPr lang="zh-CN" altLang="en-US" sz="2800" b="1"/>
              <a:t>的格式如下图所示</a:t>
            </a:r>
            <a:r>
              <a:rPr lang="en-US" altLang="zh-CN" sz="2800" b="1"/>
              <a:t>,</a:t>
            </a:r>
            <a:r>
              <a:rPr lang="zh-CN" altLang="en-US" sz="2800" b="1"/>
              <a:t>串行通信只用其中的最高位</a:t>
            </a:r>
            <a:r>
              <a:rPr lang="en-US" altLang="zh-CN" sz="2800" b="1"/>
              <a:t>SMOD</a:t>
            </a:r>
            <a:r>
              <a:rPr lang="zh-CN" altLang="en-US" sz="2800" b="1"/>
              <a:t>，是串行口波特率的倍增控制位。</a:t>
            </a:r>
            <a:endParaRPr lang="en-US" altLang="zh-CN" sz="2800" b="1"/>
          </a:p>
          <a:p>
            <a:endParaRPr lang="en-US" altLang="zh-CN" sz="2800" b="1"/>
          </a:p>
        </p:txBody>
      </p:sp>
      <p:sp>
        <p:nvSpPr>
          <p:cNvPr id="152617" name="Text Box 41"/>
          <p:cNvSpPr txBox="1">
            <a:spLocks noChangeArrowheads="1"/>
          </p:cNvSpPr>
          <p:nvPr/>
        </p:nvSpPr>
        <p:spPr bwMode="auto">
          <a:xfrm>
            <a:off x="842963" y="3495675"/>
            <a:ext cx="8072437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SMOD : </a:t>
            </a:r>
            <a:r>
              <a:rPr lang="zh-CN" altLang="en-US" sz="2800" b="1"/>
              <a:t>在计算串行方式 </a:t>
            </a:r>
            <a:r>
              <a:rPr lang="en-US" altLang="zh-CN" sz="2800" b="1"/>
              <a:t>1</a:t>
            </a:r>
            <a:r>
              <a:rPr lang="zh-CN" altLang="en-US" sz="2800" b="1"/>
              <a:t>、 </a:t>
            </a:r>
            <a:r>
              <a:rPr lang="en-US" altLang="zh-CN" sz="2800" b="1"/>
              <a:t>2</a:t>
            </a:r>
            <a:r>
              <a:rPr lang="zh-CN" altLang="en-US" sz="2800" b="1"/>
              <a:t>、 </a:t>
            </a:r>
            <a:r>
              <a:rPr lang="en-US" altLang="zh-CN" sz="2800" b="1"/>
              <a:t>3</a:t>
            </a:r>
            <a:r>
              <a:rPr lang="zh-CN" altLang="en-US" sz="2800" b="1"/>
              <a:t>的波特率时</a:t>
            </a:r>
            <a:r>
              <a:rPr lang="en-US" altLang="zh-CN" sz="2800" b="1"/>
              <a:t>,</a:t>
            </a:r>
            <a:endParaRPr lang="en-US" altLang="zh-CN" sz="2800" b="1"/>
          </a:p>
          <a:p>
            <a:pPr eaLnBrk="1" hangingPunct="1"/>
            <a:r>
              <a:rPr lang="zh-CN" altLang="en-US" sz="2800" b="1"/>
              <a:t>                </a:t>
            </a:r>
            <a:r>
              <a:rPr lang="en-US" altLang="zh-CN" sz="2800" b="1"/>
              <a:t>SMOD</a:t>
            </a:r>
            <a:r>
              <a:rPr lang="zh-CN" altLang="en-US" sz="2800" b="1"/>
              <a:t>＝ </a:t>
            </a:r>
            <a:r>
              <a:rPr lang="en-US" altLang="zh-CN" sz="2800" b="1"/>
              <a:t>0—</a:t>
            </a:r>
            <a:r>
              <a:rPr lang="zh-CN" altLang="en-US" sz="2800" b="1"/>
              <a:t>波特率不加倍</a:t>
            </a:r>
            <a:r>
              <a:rPr lang="en-US" altLang="zh-CN" sz="2800" b="1"/>
              <a:t>; </a:t>
            </a:r>
            <a:endParaRPr lang="en-US" altLang="zh-CN" sz="2800" b="1"/>
          </a:p>
          <a:p>
            <a:pPr eaLnBrk="1" hangingPunct="1"/>
            <a:r>
              <a:rPr lang="en-US" altLang="zh-CN" sz="2800" b="1"/>
              <a:t>                SMOD</a:t>
            </a:r>
            <a:r>
              <a:rPr lang="zh-CN" altLang="en-US" sz="2800" b="1"/>
              <a:t>＝</a:t>
            </a:r>
            <a:r>
              <a:rPr kumimoji="0" lang="zh-CN" altLang="en-US" sz="3200" b="1">
                <a:latin typeface="Arial" panose="02080604020202020204" pitchFamily="34" charset="0"/>
              </a:rPr>
              <a:t> </a:t>
            </a:r>
            <a:r>
              <a:rPr lang="en-US" altLang="zh-CN" sz="2800" b="1"/>
              <a:t>1—</a:t>
            </a:r>
            <a:r>
              <a:rPr lang="zh-CN" altLang="en-US" sz="2800" b="1"/>
              <a:t>波特率加倍</a:t>
            </a:r>
            <a:endParaRPr lang="zh-CN" altLang="en-US" sz="2800" b="1"/>
          </a:p>
          <a:p>
            <a:pPr eaLnBrk="1" hangingPunct="1"/>
            <a:r>
              <a:rPr lang="zh-CN" altLang="en-US" sz="2800" b="1"/>
              <a:t>            </a:t>
            </a:r>
            <a:endParaRPr lang="zh-CN" altLang="en-US" sz="28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6774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2580" grpId="0" autoUpdateAnimBg="0"/>
      <p:bldP spid="152601" grpId="0" autoUpdateAnimBg="0"/>
      <p:bldP spid="152602" grpId="0" autoUpdateAnimBg="0"/>
      <p:bldP spid="152603" grpId="0" autoUpdateAnimBg="0"/>
      <p:bldP spid="152604" grpId="0" autoUpdateAnimBg="0"/>
      <p:bldP spid="152617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685800" y="304800"/>
            <a:ext cx="7696200" cy="68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8.4   </a:t>
            </a:r>
            <a:r>
              <a:rPr lang="zh-CN" altLang="en-US"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串行口的工作方式</a:t>
            </a:r>
            <a:endParaRPr lang="zh-CN" altLang="en-US" sz="40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04800" y="1143000"/>
            <a:ext cx="838200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/>
              <a:t>        </a:t>
            </a:r>
            <a:r>
              <a:rPr lang="zh-CN" altLang="en-US" sz="3200" b="1"/>
              <a:t>根据串行通信数据格式和波特率的不同</a:t>
            </a:r>
            <a:r>
              <a:rPr lang="en-US" altLang="zh-CN" sz="3200" b="1"/>
              <a:t>, 51</a:t>
            </a:r>
            <a:r>
              <a:rPr lang="zh-CN" altLang="en-US" sz="3200" b="1"/>
              <a:t>系列单片机的串行通信有四种工作方式</a:t>
            </a:r>
            <a:r>
              <a:rPr lang="en-US" altLang="zh-CN" sz="3200" b="1"/>
              <a:t>,</a:t>
            </a:r>
            <a:r>
              <a:rPr lang="zh-CN" altLang="en-US" sz="3200" b="1"/>
              <a:t>通过编程进行选择</a:t>
            </a:r>
            <a:r>
              <a:rPr lang="en-US" altLang="zh-CN" sz="3200" b="1"/>
              <a:t>,</a:t>
            </a:r>
            <a:r>
              <a:rPr lang="zh-CN" altLang="en-US" sz="3200" b="1"/>
              <a:t>各工作方式的特点如下</a:t>
            </a:r>
            <a:r>
              <a:rPr lang="en-US" altLang="zh-CN" sz="3200" b="1"/>
              <a:t>:</a:t>
            </a:r>
            <a:endParaRPr lang="en-US" altLang="zh-CN" sz="3200" b="1"/>
          </a:p>
          <a:p>
            <a:pPr>
              <a:spcBef>
                <a:spcPts val="12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chemeClr val="tx2"/>
                </a:solidFill>
                <a:latin typeface="Arial" panose="02080604020202020204" pitchFamily="34" charset="0"/>
              </a:rPr>
              <a:t>1.</a:t>
            </a:r>
            <a:r>
              <a:rPr lang="zh-CN" altLang="en-US" sz="3200" b="1">
                <a:solidFill>
                  <a:schemeClr val="tx2"/>
                </a:solidFill>
              </a:rPr>
              <a:t>方式</a:t>
            </a:r>
            <a:r>
              <a:rPr lang="en-US" altLang="zh-CN" sz="3200" b="1">
                <a:solidFill>
                  <a:schemeClr val="tx2"/>
                </a:solidFill>
                <a:latin typeface="Arial" panose="02080604020202020204" pitchFamily="34" charset="0"/>
              </a:rPr>
              <a:t>0</a:t>
            </a:r>
            <a:endParaRPr lang="en-US" altLang="zh-CN" sz="3200" b="1">
              <a:solidFill>
                <a:schemeClr val="tx2"/>
              </a:solidFill>
              <a:latin typeface="Arial" panose="02080604020202020204" pitchFamily="34" charset="0"/>
            </a:endParaRPr>
          </a:p>
        </p:txBody>
      </p:sp>
      <p:sp>
        <p:nvSpPr>
          <p:cNvPr id="154629" name="AutoShape 5"/>
          <p:cNvSpPr>
            <a:spLocks noChangeArrowheads="1"/>
          </p:cNvSpPr>
          <p:nvPr/>
        </p:nvSpPr>
        <p:spPr bwMode="auto">
          <a:xfrm>
            <a:off x="533400" y="3992563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vert="eaVert" wrap="none" anchor="ctr"/>
          <a:lstStyle/>
          <a:p>
            <a:pPr algn="ctr"/>
            <a:endParaRPr lang="zh-CN" altLang="zh-CN" sz="3200">
              <a:solidFill>
                <a:schemeClr val="bg2"/>
              </a:solidFill>
            </a:endParaRPr>
          </a:p>
        </p:txBody>
      </p:sp>
      <p:sp>
        <p:nvSpPr>
          <p:cNvPr id="154630" name="AutoShape 6"/>
          <p:cNvSpPr>
            <a:spLocks noChangeArrowheads="1"/>
          </p:cNvSpPr>
          <p:nvPr/>
        </p:nvSpPr>
        <p:spPr bwMode="auto">
          <a:xfrm>
            <a:off x="533400" y="4568825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vert="eaVert" wrap="none" anchor="ctr"/>
          <a:lstStyle/>
          <a:p>
            <a:pPr algn="ctr"/>
            <a:endParaRPr lang="zh-CN" altLang="zh-CN" sz="3200">
              <a:solidFill>
                <a:schemeClr val="bg2"/>
              </a:solidFill>
            </a:endParaRPr>
          </a:p>
        </p:txBody>
      </p:sp>
      <p:sp>
        <p:nvSpPr>
          <p:cNvPr id="154631" name="AutoShape 7"/>
          <p:cNvSpPr>
            <a:spLocks noChangeArrowheads="1"/>
          </p:cNvSpPr>
          <p:nvPr/>
        </p:nvSpPr>
        <p:spPr bwMode="auto">
          <a:xfrm>
            <a:off x="533400" y="5576888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vert="eaVert"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154633" name="Text Box 9"/>
          <p:cNvSpPr txBox="1">
            <a:spLocks noChangeArrowheads="1"/>
          </p:cNvSpPr>
          <p:nvPr/>
        </p:nvSpPr>
        <p:spPr bwMode="auto">
          <a:xfrm>
            <a:off x="914400" y="4352925"/>
            <a:ext cx="7186613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/>
              <a:t> RXD</a:t>
            </a:r>
            <a:r>
              <a:rPr lang="zh-CN" altLang="en-US" sz="3200" b="1"/>
              <a:t>为串行数据的发送端或接收端</a:t>
            </a:r>
            <a:r>
              <a:rPr lang="en-US" altLang="zh-CN" sz="3200" b="1"/>
              <a:t>,</a:t>
            </a:r>
            <a:endParaRPr lang="en-US" altLang="zh-CN" sz="3200" b="1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/>
              <a:t> TXD</a:t>
            </a:r>
            <a:r>
              <a:rPr lang="zh-CN" altLang="en-US" sz="3200" b="1"/>
              <a:t>输出频率为</a:t>
            </a:r>
            <a:r>
              <a:rPr lang="en-US" altLang="zh-CN" sz="3200" b="1"/>
              <a:t>fosc/12</a:t>
            </a:r>
            <a:r>
              <a:rPr lang="zh-CN" altLang="en-US" sz="3200" b="1"/>
              <a:t>的时钟脉冲。</a:t>
            </a:r>
            <a:endParaRPr lang="zh-CN" altLang="en-US" sz="3200" b="1"/>
          </a:p>
        </p:txBody>
      </p:sp>
      <p:sp>
        <p:nvSpPr>
          <p:cNvPr id="154635" name="Text Box 11"/>
          <p:cNvSpPr txBox="1">
            <a:spLocks noChangeArrowheads="1"/>
          </p:cNvSpPr>
          <p:nvPr/>
        </p:nvSpPr>
        <p:spPr bwMode="auto">
          <a:xfrm>
            <a:off x="838200" y="5437188"/>
            <a:ext cx="6985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3200" b="1"/>
              <a:t>波特率固定为</a:t>
            </a:r>
            <a:r>
              <a:rPr lang="en-US" altLang="zh-CN" sz="3200" b="1"/>
              <a:t>fosc/12 (fosc</a:t>
            </a:r>
            <a:r>
              <a:rPr lang="zh-CN" altLang="en-US" sz="3200" b="1"/>
              <a:t>为晶振频率</a:t>
            </a:r>
            <a:r>
              <a:rPr lang="en-US" altLang="zh-CN" sz="3200" b="1"/>
              <a:t>)</a:t>
            </a:r>
            <a:endParaRPr lang="en-US" altLang="zh-CN" sz="3200" b="1"/>
          </a:p>
        </p:txBody>
      </p:sp>
      <p:sp>
        <p:nvSpPr>
          <p:cNvPr id="154638" name="Text Box 14"/>
          <p:cNvSpPr txBox="1">
            <a:spLocks noChangeArrowheads="1"/>
          </p:cNvSpPr>
          <p:nvPr/>
        </p:nvSpPr>
        <p:spPr bwMode="auto">
          <a:xfrm>
            <a:off x="914400" y="3713163"/>
            <a:ext cx="84820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方式</a:t>
            </a:r>
            <a:r>
              <a:rPr lang="en-US" altLang="zh-CN" sz="3200" b="1"/>
              <a:t>0</a:t>
            </a:r>
            <a:r>
              <a:rPr lang="zh-CN" altLang="en-US" sz="3200" b="1"/>
              <a:t>的数据格式为</a:t>
            </a:r>
            <a:r>
              <a:rPr lang="en-US" altLang="zh-CN" sz="3200" b="1"/>
              <a:t>8</a:t>
            </a:r>
            <a:r>
              <a:rPr lang="zh-CN" altLang="en-US" sz="3200" b="1"/>
              <a:t>位</a:t>
            </a:r>
            <a:r>
              <a:rPr lang="en-US" altLang="zh-CN" sz="3200" b="1"/>
              <a:t>,</a:t>
            </a:r>
            <a:r>
              <a:rPr lang="zh-CN" altLang="en-US" sz="3200" b="1"/>
              <a:t>低位在前</a:t>
            </a:r>
            <a:r>
              <a:rPr lang="en-US" altLang="zh-CN" sz="3200" b="1"/>
              <a:t>,</a:t>
            </a:r>
            <a:r>
              <a:rPr lang="zh-CN" altLang="en-US" sz="3200" b="1"/>
              <a:t>高位在后</a:t>
            </a:r>
            <a:endParaRPr lang="zh-CN" altLang="en-US" sz="32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94841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4626" grpId="0" autoUpdateAnimBg="0"/>
      <p:bldP spid="154627" grpId="0" autoUpdateAnimBg="0"/>
      <p:bldP spid="154629" grpId="0" animBg="1" autoUpdateAnimBg="0"/>
      <p:bldP spid="154630" grpId="0" animBg="1" autoUpdateAnimBg="0"/>
      <p:bldP spid="154631" grpId="0" animBg="1" autoUpdateAnimBg="0"/>
      <p:bldP spid="154633" grpId="0" autoUpdateAnimBg="0"/>
      <p:bldP spid="154635" grpId="0" autoUpdateAnimBg="0"/>
      <p:bldP spid="15463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3" name="Text Box 5"/>
          <p:cNvSpPr txBox="1">
            <a:spLocks noChangeArrowheads="1"/>
          </p:cNvSpPr>
          <p:nvPr/>
        </p:nvSpPr>
        <p:spPr bwMode="auto">
          <a:xfrm>
            <a:off x="250825" y="333375"/>
            <a:ext cx="8713788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/>
              <a:t>        </a:t>
            </a:r>
            <a:r>
              <a:rPr lang="zh-CN" altLang="en-US" sz="2800" b="1"/>
              <a:t>移位寄位器方式</a:t>
            </a:r>
            <a:r>
              <a:rPr lang="zh-CN" altLang="en-US" sz="2800" b="1">
                <a:solidFill>
                  <a:srgbClr val="FFC000"/>
                </a:solidFill>
              </a:rPr>
              <a:t>多用于接口的扩展</a:t>
            </a:r>
            <a:r>
              <a:rPr lang="en-US" altLang="zh-CN" sz="2800" b="1"/>
              <a:t>,</a:t>
            </a:r>
            <a:r>
              <a:rPr lang="zh-CN" altLang="en-US" sz="2800" b="1"/>
              <a:t>当用单片机构成系统时</a:t>
            </a:r>
            <a:r>
              <a:rPr lang="en-US" altLang="zh-CN" sz="2800" b="1"/>
              <a:t>,</a:t>
            </a:r>
            <a:r>
              <a:rPr lang="zh-CN" altLang="en-US" sz="2800" b="1"/>
              <a:t>往往感到并行口不够用</a:t>
            </a:r>
            <a:r>
              <a:rPr lang="en-US" altLang="zh-CN" sz="2800" b="1"/>
              <a:t>,</a:t>
            </a:r>
            <a:r>
              <a:rPr lang="zh-CN" altLang="en-US" sz="2800" b="1"/>
              <a:t>此时可通过外接串入并出移位寄存器扩展输出接口；通过外接并入串出移位寄存器扩展输入接口（可见</a:t>
            </a:r>
            <a:r>
              <a:rPr lang="en-US" altLang="zh-CN" sz="2800" b="1"/>
              <a:t>8.6</a:t>
            </a:r>
            <a:r>
              <a:rPr lang="zh-CN" altLang="en-US" sz="2800" b="1"/>
              <a:t>中应用举例</a:t>
            </a:r>
            <a:r>
              <a:rPr lang="en-US" altLang="zh-CN" sz="2800" b="1"/>
              <a:t>)</a:t>
            </a:r>
            <a:r>
              <a:rPr lang="zh-CN" altLang="en-US" sz="2800" b="1"/>
              <a:t>。</a:t>
            </a:r>
            <a:endParaRPr lang="zh-CN" altLang="en-US" sz="2800" b="1"/>
          </a:p>
        </p:txBody>
      </p:sp>
      <p:sp>
        <p:nvSpPr>
          <p:cNvPr id="155654" name="Text Box 6"/>
          <p:cNvSpPr txBox="1">
            <a:spLocks noChangeArrowheads="1"/>
          </p:cNvSpPr>
          <p:nvPr/>
        </p:nvSpPr>
        <p:spPr bwMode="auto">
          <a:xfrm>
            <a:off x="250825" y="2708275"/>
            <a:ext cx="8713788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3200" b="1">
                <a:solidFill>
                  <a:schemeClr val="tx2"/>
                </a:solidFill>
                <a:latin typeface="Arial" panose="02080604020202020204" pitchFamily="34" charset="0"/>
              </a:rPr>
              <a:t>2.</a:t>
            </a:r>
            <a:r>
              <a:rPr lang="zh-CN" altLang="en-US" sz="3200" b="1">
                <a:solidFill>
                  <a:schemeClr val="tx2"/>
                </a:solidFill>
              </a:rPr>
              <a:t>方式</a:t>
            </a:r>
            <a:r>
              <a:rPr lang="en-US" altLang="zh-CN" sz="3200" b="1">
                <a:solidFill>
                  <a:schemeClr val="tx2"/>
                </a:solidFill>
                <a:latin typeface="Arial" panose="02080604020202020204" pitchFamily="34" charset="0"/>
              </a:rPr>
              <a:t>1</a:t>
            </a:r>
            <a:endParaRPr lang="en-US" altLang="zh-CN" sz="3200" b="1">
              <a:solidFill>
                <a:schemeClr val="tx2"/>
              </a:solidFill>
              <a:latin typeface="Arial" panose="0208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/>
              <a:t>      </a:t>
            </a:r>
            <a:r>
              <a:rPr lang="zh-CN" altLang="en-US" sz="2800" b="1"/>
              <a:t>为</a:t>
            </a:r>
            <a:r>
              <a:rPr lang="en-US" altLang="zh-CN" sz="2800" b="1"/>
              <a:t>10</a:t>
            </a:r>
            <a:r>
              <a:rPr lang="zh-CN" altLang="en-US" sz="2800" b="1"/>
              <a:t>位异步通信方式</a:t>
            </a:r>
            <a:r>
              <a:rPr lang="en-US" altLang="zh-CN" sz="2800" b="1"/>
              <a:t>, </a:t>
            </a:r>
            <a:r>
              <a:rPr lang="zh-CN" altLang="en-US" sz="2800" b="1"/>
              <a:t>每帧数据由</a:t>
            </a:r>
            <a:r>
              <a:rPr lang="en-US" altLang="zh-CN" sz="2800" b="1"/>
              <a:t>1</a:t>
            </a:r>
            <a:r>
              <a:rPr lang="zh-CN" altLang="en-US" sz="2800" b="1"/>
              <a:t>个起始位“</a:t>
            </a:r>
            <a:r>
              <a:rPr lang="en-US" altLang="zh-CN" sz="2800" b="1"/>
              <a:t>0”</a:t>
            </a:r>
            <a:r>
              <a:rPr lang="zh-CN" altLang="en-US" sz="2800" b="1"/>
              <a:t>，</a:t>
            </a:r>
            <a:r>
              <a:rPr lang="en-US" altLang="zh-CN" sz="2800" b="1"/>
              <a:t>8</a:t>
            </a:r>
            <a:r>
              <a:rPr lang="zh-CN" altLang="en-US" sz="2800" b="1"/>
              <a:t>个数据位 和</a:t>
            </a:r>
            <a:r>
              <a:rPr lang="en-US" altLang="zh-CN" sz="2800" b="1"/>
              <a:t>1</a:t>
            </a:r>
            <a:r>
              <a:rPr lang="zh-CN" altLang="en-US" sz="2800" b="1"/>
              <a:t>个停止位“</a:t>
            </a:r>
            <a:r>
              <a:rPr lang="en-US" altLang="zh-CN" sz="2800" b="1"/>
              <a:t>1”</a:t>
            </a:r>
            <a:r>
              <a:rPr lang="zh-CN" altLang="en-US" sz="2800" b="1"/>
              <a:t>共</a:t>
            </a:r>
            <a:r>
              <a:rPr lang="en-US" altLang="zh-CN" sz="2800" b="1"/>
              <a:t>10</a:t>
            </a:r>
            <a:r>
              <a:rPr lang="zh-CN" altLang="en-US" sz="2800" b="1"/>
              <a:t>位构成。其中起始位和停止位在发送时是自动插入的。</a:t>
            </a:r>
            <a:endParaRPr lang="en-US" altLang="zh-CN" sz="2800" b="1"/>
          </a:p>
        </p:txBody>
      </p:sp>
      <p:sp>
        <p:nvSpPr>
          <p:cNvPr id="155655" name="Text Box 7"/>
          <p:cNvSpPr txBox="1">
            <a:spLocks noChangeArrowheads="1"/>
          </p:cNvSpPr>
          <p:nvPr/>
        </p:nvSpPr>
        <p:spPr bwMode="auto">
          <a:xfrm>
            <a:off x="395288" y="5029200"/>
            <a:ext cx="85693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/>
              <a:t>   </a:t>
            </a:r>
            <a:r>
              <a:rPr lang="zh-CN" altLang="en-US" sz="2800" b="1"/>
              <a:t>以</a:t>
            </a:r>
            <a:r>
              <a:rPr lang="en-US" altLang="zh-CN" sz="2800" b="1"/>
              <a:t>TXD</a:t>
            </a:r>
            <a:r>
              <a:rPr lang="zh-CN" altLang="en-US" sz="2800" b="1"/>
              <a:t>为串行数据的发送端</a:t>
            </a:r>
            <a:r>
              <a:rPr lang="en-US" altLang="zh-CN" sz="2800" b="1"/>
              <a:t>,T1</a:t>
            </a:r>
            <a:r>
              <a:rPr lang="zh-CN" altLang="en-US" sz="2800" b="1"/>
              <a:t>提供移位时钟</a:t>
            </a:r>
            <a:r>
              <a:rPr lang="en-US" altLang="zh-CN" sz="2800" b="1"/>
              <a:t>, RXD</a:t>
            </a:r>
            <a:r>
              <a:rPr lang="zh-CN" altLang="en-US" sz="2800" b="1"/>
              <a:t>为数据的接收端</a:t>
            </a:r>
            <a:r>
              <a:rPr lang="en-US" altLang="zh-CN" sz="2800" b="1"/>
              <a:t>,</a:t>
            </a:r>
            <a:r>
              <a:rPr lang="zh-CN" altLang="en-US" sz="2800" b="1"/>
              <a:t>由</a:t>
            </a:r>
            <a:r>
              <a:rPr lang="en-US" altLang="zh-CN" sz="2800" b="1"/>
              <a:t>T1</a:t>
            </a:r>
            <a:r>
              <a:rPr lang="zh-CN" altLang="en-US" sz="2800" b="1"/>
              <a:t>提供移位时钟</a:t>
            </a:r>
            <a:r>
              <a:rPr lang="en-US" altLang="zh-CN" sz="2800" b="1"/>
              <a:t>,</a:t>
            </a:r>
            <a:r>
              <a:rPr lang="zh-CN" altLang="en-US" sz="2800" b="1"/>
              <a:t>波特率可变。</a:t>
            </a:r>
            <a:endParaRPr lang="zh-CN" altLang="en-US" sz="2800" b="1"/>
          </a:p>
        </p:txBody>
      </p:sp>
      <p:sp>
        <p:nvSpPr>
          <p:cNvPr id="155657" name="AutoShape 9"/>
          <p:cNvSpPr>
            <a:spLocks noChangeArrowheads="1"/>
          </p:cNvSpPr>
          <p:nvPr/>
        </p:nvSpPr>
        <p:spPr bwMode="auto">
          <a:xfrm>
            <a:off x="596900" y="332740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vert="eaVert"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155658" name="AutoShape 10"/>
          <p:cNvSpPr>
            <a:spLocks noChangeArrowheads="1"/>
          </p:cNvSpPr>
          <p:nvPr/>
        </p:nvSpPr>
        <p:spPr bwMode="auto">
          <a:xfrm>
            <a:off x="395288" y="5216525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vert="eaVert"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7703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5653" grpId="0" autoUpdateAnimBg="0"/>
      <p:bldP spid="155654" grpId="0" autoUpdateAnimBg="0"/>
      <p:bldP spid="155655" grpId="0" autoUpdateAnimBg="0"/>
      <p:bldP spid="155657" grpId="0" animBg="1" autoUpdateAnimBg="0"/>
      <p:bldP spid="155658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1066800" y="260350"/>
            <a:ext cx="7772400" cy="159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b="1"/>
              <a:t>波特率</a:t>
            </a:r>
            <a:r>
              <a:rPr lang="en-US" altLang="zh-CN" b="1"/>
              <a:t>=</a:t>
            </a:r>
            <a:r>
              <a:rPr lang="en-US" altLang="zh-CN" sz="2800" b="1"/>
              <a:t>(2</a:t>
            </a:r>
            <a:r>
              <a:rPr lang="en-US" altLang="zh-CN" sz="2800" b="1" baseline="30000"/>
              <a:t>SMOD</a:t>
            </a:r>
            <a:r>
              <a:rPr lang="en-US" altLang="zh-CN" sz="2800" b="1"/>
              <a:t>/32)×(T1</a:t>
            </a:r>
            <a:r>
              <a:rPr lang="zh-CN" altLang="en-US" b="1"/>
              <a:t>的溢出率</a:t>
            </a:r>
            <a:r>
              <a:rPr lang="en-US" altLang="zh-CN" sz="2800" b="1"/>
              <a:t>)</a:t>
            </a:r>
            <a:endParaRPr lang="en-US" altLang="zh-CN" sz="2800" b="1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b="1"/>
              <a:t>            =</a:t>
            </a:r>
            <a:r>
              <a:rPr lang="en-US" altLang="zh-CN" sz="2800" b="1"/>
              <a:t>(2</a:t>
            </a:r>
            <a:r>
              <a:rPr lang="en-US" altLang="zh-CN" sz="2800" b="1" baseline="30000"/>
              <a:t>SMOD</a:t>
            </a:r>
            <a:r>
              <a:rPr lang="en-US" altLang="zh-CN" sz="2800" b="1"/>
              <a:t>/32)×(fosc/12(256-x) )</a:t>
            </a:r>
            <a:endParaRPr lang="en-US" altLang="zh-CN" sz="2800" b="1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b="1"/>
              <a:t>根据给定的波特率</a:t>
            </a:r>
            <a:r>
              <a:rPr lang="en-US" altLang="zh-CN" b="1"/>
              <a:t>,</a:t>
            </a:r>
            <a:r>
              <a:rPr lang="zh-CN" altLang="en-US" b="1"/>
              <a:t>可以计算</a:t>
            </a:r>
            <a:r>
              <a:rPr lang="en-US" altLang="zh-CN" b="1"/>
              <a:t>T1</a:t>
            </a:r>
            <a:r>
              <a:rPr lang="zh-CN" altLang="en-US" b="1"/>
              <a:t>的计数初值</a:t>
            </a:r>
            <a:r>
              <a:rPr lang="en-US" altLang="zh-CN" b="1"/>
              <a:t>x</a:t>
            </a:r>
            <a:r>
              <a:rPr lang="zh-CN" altLang="en-US" b="1"/>
              <a:t>。</a:t>
            </a:r>
            <a:endParaRPr lang="zh-CN" altLang="en-US" b="1"/>
          </a:p>
        </p:txBody>
      </p:sp>
      <p:sp>
        <p:nvSpPr>
          <p:cNvPr id="156675" name="AutoShape 3"/>
          <p:cNvSpPr>
            <a:spLocks noChangeArrowheads="1"/>
          </p:cNvSpPr>
          <p:nvPr/>
        </p:nvSpPr>
        <p:spPr bwMode="auto">
          <a:xfrm>
            <a:off x="762000" y="47625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vert="eaVert" wrap="none" anchor="ctr"/>
          <a:lstStyle/>
          <a:p>
            <a:pPr algn="ctr"/>
            <a:endParaRPr lang="zh-CN" altLang="zh-CN" sz="2000">
              <a:solidFill>
                <a:schemeClr val="bg2"/>
              </a:solidFill>
            </a:endParaRP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179388" y="2901950"/>
            <a:ext cx="87852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15000"/>
              </a:lnSpc>
            </a:pPr>
            <a:r>
              <a:rPr lang="en-US" altLang="zh-CN" b="1">
                <a:latin typeface="Arial" panose="02080604020202020204" pitchFamily="34" charset="0"/>
              </a:rPr>
              <a:t>     11</a:t>
            </a:r>
            <a:r>
              <a:rPr lang="zh-CN" altLang="en-US" b="1">
                <a:latin typeface="Arial" panose="02080604020202020204" pitchFamily="34" charset="0"/>
              </a:rPr>
              <a:t>位异步发送</a:t>
            </a:r>
            <a:r>
              <a:rPr lang="en-US" altLang="zh-CN" b="1">
                <a:latin typeface="Arial" panose="02080604020202020204" pitchFamily="34" charset="0"/>
              </a:rPr>
              <a:t>/</a:t>
            </a:r>
            <a:r>
              <a:rPr lang="zh-CN" altLang="en-US" b="1">
                <a:latin typeface="Arial" panose="02080604020202020204" pitchFamily="34" charset="0"/>
              </a:rPr>
              <a:t>接收方式，即每帧数据由有</a:t>
            </a:r>
            <a:r>
              <a:rPr lang="en-US" altLang="zh-CN" b="1">
                <a:latin typeface="Arial" panose="02080604020202020204" pitchFamily="34" charset="0"/>
              </a:rPr>
              <a:t>1</a:t>
            </a:r>
            <a:r>
              <a:rPr lang="zh-CN" altLang="en-US" b="1">
                <a:latin typeface="Arial" panose="02080604020202020204" pitchFamily="34" charset="0"/>
              </a:rPr>
              <a:t>个起 始位</a:t>
            </a:r>
            <a:r>
              <a:rPr lang="zh-CN" altLang="en-US" b="1"/>
              <a:t>“</a:t>
            </a:r>
            <a:r>
              <a:rPr lang="en-US" altLang="zh-CN" b="1">
                <a:latin typeface="Arial" panose="02080604020202020204" pitchFamily="34" charset="0"/>
              </a:rPr>
              <a:t>0</a:t>
            </a:r>
            <a:r>
              <a:rPr lang="en-US" altLang="zh-CN" b="1"/>
              <a:t>”</a:t>
            </a:r>
            <a:r>
              <a:rPr lang="zh-CN" altLang="en-US" b="1"/>
              <a:t>，</a:t>
            </a:r>
            <a:r>
              <a:rPr lang="en-US" altLang="zh-CN" b="1">
                <a:latin typeface="Arial" panose="02080604020202020204" pitchFamily="34" charset="0"/>
              </a:rPr>
              <a:t>9</a:t>
            </a:r>
            <a:r>
              <a:rPr lang="zh-CN" altLang="en-US" b="1">
                <a:latin typeface="Arial" panose="02080604020202020204" pitchFamily="34" charset="0"/>
              </a:rPr>
              <a:t>个数据位和</a:t>
            </a:r>
            <a:r>
              <a:rPr lang="en-US" altLang="zh-CN" b="1">
                <a:latin typeface="Arial" panose="02080604020202020204" pitchFamily="34" charset="0"/>
              </a:rPr>
              <a:t>1</a:t>
            </a:r>
            <a:r>
              <a:rPr lang="zh-CN" altLang="en-US" b="1">
                <a:latin typeface="Arial" panose="02080604020202020204" pitchFamily="34" charset="0"/>
              </a:rPr>
              <a:t>个停止位</a:t>
            </a:r>
            <a:r>
              <a:rPr lang="zh-CN" altLang="en-US" b="1"/>
              <a:t>“</a:t>
            </a:r>
            <a:r>
              <a:rPr lang="en-US" altLang="zh-CN" b="1">
                <a:latin typeface="Arial" panose="02080604020202020204" pitchFamily="34" charset="0"/>
              </a:rPr>
              <a:t>1</a:t>
            </a:r>
            <a:r>
              <a:rPr lang="en-US" altLang="zh-CN" b="1"/>
              <a:t>”</a:t>
            </a:r>
            <a:r>
              <a:rPr lang="zh-CN" altLang="en-US" b="1">
                <a:latin typeface="Arial" panose="02080604020202020204" pitchFamily="34" charset="0"/>
              </a:rPr>
              <a:t>组成。发送时第</a:t>
            </a:r>
            <a:r>
              <a:rPr lang="en-US" altLang="zh-CN" b="1">
                <a:latin typeface="Arial" panose="02080604020202020204" pitchFamily="34" charset="0"/>
              </a:rPr>
              <a:t>9</a:t>
            </a:r>
            <a:r>
              <a:rPr lang="zh-CN" altLang="en-US" b="1">
                <a:latin typeface="Arial" panose="02080604020202020204" pitchFamily="34" charset="0"/>
              </a:rPr>
              <a:t>位数据由</a:t>
            </a:r>
            <a:r>
              <a:rPr lang="en-US" altLang="zh-CN" b="1">
                <a:latin typeface="Arial" panose="02080604020202020204" pitchFamily="34" charset="0"/>
              </a:rPr>
              <a:t>SCON</a:t>
            </a:r>
            <a:r>
              <a:rPr lang="zh-CN" altLang="en-US" b="1">
                <a:latin typeface="Arial" panose="02080604020202020204" pitchFamily="34" charset="0"/>
              </a:rPr>
              <a:t>寄存器的</a:t>
            </a:r>
            <a:r>
              <a:rPr lang="en-US" altLang="zh-CN" b="1">
                <a:latin typeface="Arial" panose="02080604020202020204" pitchFamily="34" charset="0"/>
              </a:rPr>
              <a:t>TB8</a:t>
            </a:r>
            <a:r>
              <a:rPr lang="zh-CN" altLang="en-US" b="1">
                <a:latin typeface="Arial" panose="02080604020202020204" pitchFamily="34" charset="0"/>
              </a:rPr>
              <a:t>位提供，而接收到的第</a:t>
            </a:r>
            <a:r>
              <a:rPr lang="en-US" altLang="zh-CN" b="1">
                <a:latin typeface="Arial" panose="02080604020202020204" pitchFamily="34" charset="0"/>
              </a:rPr>
              <a:t>9</a:t>
            </a:r>
            <a:r>
              <a:rPr lang="zh-CN" altLang="en-US" b="1">
                <a:latin typeface="Arial" panose="02080604020202020204" pitchFamily="34" charset="0"/>
              </a:rPr>
              <a:t>位数据存放在</a:t>
            </a:r>
            <a:r>
              <a:rPr lang="en-US" altLang="zh-CN" b="1">
                <a:latin typeface="Arial" panose="02080604020202020204" pitchFamily="34" charset="0"/>
              </a:rPr>
              <a:t>SCON</a:t>
            </a:r>
            <a:r>
              <a:rPr lang="zh-CN" altLang="en-US" b="1">
                <a:latin typeface="Arial" panose="02080604020202020204" pitchFamily="34" charset="0"/>
              </a:rPr>
              <a:t>寄存器的</a:t>
            </a:r>
            <a:r>
              <a:rPr lang="en-US" altLang="zh-CN" b="1">
                <a:latin typeface="Arial" panose="02080604020202020204" pitchFamily="34" charset="0"/>
              </a:rPr>
              <a:t>RB8</a:t>
            </a:r>
            <a:r>
              <a:rPr lang="zh-CN" altLang="en-US" b="1">
                <a:latin typeface="Arial" panose="02080604020202020204" pitchFamily="34" charset="0"/>
              </a:rPr>
              <a:t>位。</a:t>
            </a:r>
            <a:endParaRPr lang="en-US" altLang="zh-CN" b="1">
              <a:latin typeface="Arial" panose="0208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altLang="zh-CN" b="1">
                <a:latin typeface="Arial" panose="02080604020202020204" pitchFamily="34" charset="0"/>
              </a:rPr>
              <a:t>     </a:t>
            </a:r>
            <a:r>
              <a:rPr lang="zh-CN" altLang="en-US" b="1">
                <a:latin typeface="Arial" panose="02080604020202020204" pitchFamily="34" charset="0"/>
              </a:rPr>
              <a:t>第</a:t>
            </a:r>
            <a:r>
              <a:rPr lang="en-US" altLang="zh-CN" b="1">
                <a:latin typeface="Arial" panose="02080604020202020204" pitchFamily="34" charset="0"/>
              </a:rPr>
              <a:t>9</a:t>
            </a:r>
            <a:r>
              <a:rPr lang="zh-CN" altLang="en-US" b="1">
                <a:latin typeface="Arial" panose="02080604020202020204" pitchFamily="34" charset="0"/>
              </a:rPr>
              <a:t>位数据可作为检验位，也可用于多机通信中识别传送的是地址还是数据的特征位。</a:t>
            </a:r>
            <a:endParaRPr lang="zh-CN" altLang="en-US" b="1">
              <a:latin typeface="Arial" panose="02080604020202020204" pitchFamily="34" charset="0"/>
            </a:endParaRPr>
          </a:p>
        </p:txBody>
      </p:sp>
      <p:sp>
        <p:nvSpPr>
          <p:cNvPr id="156678" name="AutoShape 6"/>
          <p:cNvSpPr>
            <a:spLocks noChangeArrowheads="1"/>
          </p:cNvSpPr>
          <p:nvPr/>
        </p:nvSpPr>
        <p:spPr bwMode="auto">
          <a:xfrm>
            <a:off x="533400" y="308610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vert="eaVert" wrap="none" anchor="ctr"/>
          <a:lstStyle/>
          <a:p>
            <a:pPr algn="ctr"/>
            <a:endParaRPr lang="zh-CN" altLang="zh-CN" sz="2000">
              <a:solidFill>
                <a:schemeClr val="bg2"/>
              </a:solidFill>
            </a:endParaRPr>
          </a:p>
        </p:txBody>
      </p:sp>
      <p:sp>
        <p:nvSpPr>
          <p:cNvPr id="156679" name="Text Box 7"/>
          <p:cNvSpPr txBox="1">
            <a:spLocks noChangeArrowheads="1"/>
          </p:cNvSpPr>
          <p:nvPr/>
        </p:nvSpPr>
        <p:spPr bwMode="auto">
          <a:xfrm>
            <a:off x="923925" y="6086475"/>
            <a:ext cx="5476875" cy="51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zh-CN" altLang="en-US" b="1"/>
              <a:t>波特率固定为</a:t>
            </a:r>
            <a:r>
              <a:rPr lang="en-US" altLang="zh-CN" b="1"/>
              <a:t>(2</a:t>
            </a:r>
            <a:r>
              <a:rPr lang="en-US" altLang="zh-CN" b="1" baseline="30000"/>
              <a:t>SMOD</a:t>
            </a:r>
            <a:r>
              <a:rPr lang="en-US" altLang="zh-CN" b="1"/>
              <a:t>/64)×fosc.</a:t>
            </a:r>
            <a:endParaRPr lang="en-US" altLang="zh-CN" b="1"/>
          </a:p>
        </p:txBody>
      </p:sp>
      <p:sp>
        <p:nvSpPr>
          <p:cNvPr id="156680" name="AutoShape 8"/>
          <p:cNvSpPr>
            <a:spLocks noChangeArrowheads="1"/>
          </p:cNvSpPr>
          <p:nvPr/>
        </p:nvSpPr>
        <p:spPr bwMode="auto">
          <a:xfrm>
            <a:off x="666750" y="6237288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vert="eaVert" wrap="none" anchor="ctr"/>
          <a:lstStyle/>
          <a:p>
            <a:pPr algn="ctr"/>
            <a:endParaRPr lang="zh-CN" altLang="zh-CN" sz="2000">
              <a:solidFill>
                <a:schemeClr val="bg2"/>
              </a:solidFill>
            </a:endParaRPr>
          </a:p>
        </p:txBody>
      </p:sp>
      <p:sp>
        <p:nvSpPr>
          <p:cNvPr id="156681" name="Text Box 9"/>
          <p:cNvSpPr txBox="1">
            <a:spLocks noChangeArrowheads="1"/>
          </p:cNvSpPr>
          <p:nvPr/>
        </p:nvSpPr>
        <p:spPr bwMode="auto">
          <a:xfrm>
            <a:off x="533400" y="2268538"/>
            <a:ext cx="19510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chemeClr val="tx2"/>
                </a:solidFill>
                <a:latin typeface="Arial" panose="02080604020202020204" pitchFamily="34" charset="0"/>
              </a:rPr>
              <a:t>3. </a:t>
            </a:r>
            <a:r>
              <a:rPr lang="zh-CN" altLang="en-US" sz="2800" b="1">
                <a:solidFill>
                  <a:schemeClr val="tx2"/>
                </a:solidFill>
                <a:latin typeface="Arial" panose="02080604020202020204" pitchFamily="34" charset="0"/>
              </a:rPr>
              <a:t>方式 </a:t>
            </a:r>
            <a:r>
              <a:rPr lang="en-US" altLang="zh-CN" sz="2800" b="1">
                <a:solidFill>
                  <a:schemeClr val="tx2"/>
                </a:solidFill>
                <a:latin typeface="Arial" panose="02080604020202020204" pitchFamily="34" charset="0"/>
              </a:rPr>
              <a:t>2</a:t>
            </a:r>
            <a:endParaRPr lang="en-US" altLang="zh-CN" sz="2800" b="1">
              <a:solidFill>
                <a:schemeClr val="tx2"/>
              </a:solidFill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4345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6674" grpId="0" autoUpdateAnimBg="0"/>
      <p:bldP spid="156675" grpId="0" animBg="1" autoUpdateAnimBg="0"/>
      <p:bldP spid="156676" grpId="0" autoUpdateAnimBg="0"/>
      <p:bldP spid="156678" grpId="0" animBg="1" autoUpdateAnimBg="0"/>
      <p:bldP spid="156679" grpId="0" autoUpdateAnimBg="0"/>
      <p:bldP spid="156680" grpId="0" animBg="1" autoUpdateAnimBg="0"/>
      <p:bldP spid="15668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179388" y="609600"/>
            <a:ext cx="8785225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3200" b="1" dirty="0">
                <a:solidFill>
                  <a:schemeClr val="tx2"/>
                </a:solidFill>
                <a:latin typeface="Arial" panose="02080604020202020204" pitchFamily="34" charset="0"/>
              </a:rPr>
              <a:t>4. </a:t>
            </a:r>
            <a:r>
              <a:rPr lang="zh-CN" altLang="en-US" sz="3200" b="1" dirty="0">
                <a:solidFill>
                  <a:schemeClr val="tx2"/>
                </a:solidFill>
              </a:rPr>
              <a:t>方式</a:t>
            </a:r>
            <a:r>
              <a:rPr lang="en-US" altLang="zh-CN" sz="3200" b="1" dirty="0">
                <a:solidFill>
                  <a:schemeClr val="tx2"/>
                </a:solidFill>
                <a:latin typeface="Arial" panose="02080604020202020204" pitchFamily="34" charset="0"/>
              </a:rPr>
              <a:t>3</a:t>
            </a:r>
            <a:endParaRPr lang="en-US" altLang="zh-CN" sz="3200" b="1" dirty="0">
              <a:solidFill>
                <a:schemeClr val="tx2"/>
              </a:solidFill>
              <a:latin typeface="Arial" panose="02080604020202020204" pitchFamily="34" charset="0"/>
            </a:endParaRPr>
          </a:p>
          <a:p>
            <a:pPr marL="342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数据格式同方式 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，所不同的是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波特率可变，计</a:t>
            </a:r>
            <a:r>
              <a:rPr lang="zh-CN" altLang="en-US" sz="2800" b="1" dirty="0">
                <a:latin typeface="Arial" panose="02080604020202020204" pitchFamily="34" charset="0"/>
              </a:rPr>
              <a:t>算</a:t>
            </a:r>
            <a:r>
              <a:rPr lang="zh-CN" altLang="en-US" sz="2800" b="1" dirty="0"/>
              <a:t>方式同方式 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。</a:t>
            </a:r>
            <a:endParaRPr lang="zh-CN" altLang="en-US" sz="2800" b="1" dirty="0"/>
          </a:p>
          <a:p>
            <a:pPr marL="342900">
              <a:lnSpc>
                <a:spcPct val="150000"/>
              </a:lnSpc>
              <a:defRPr/>
            </a:pPr>
            <a:endParaRPr lang="en-US" altLang="zh-CN" sz="2800" b="1" dirty="0"/>
          </a:p>
        </p:txBody>
      </p:sp>
      <p:grpSp>
        <p:nvGrpSpPr>
          <p:cNvPr id="2" name="Group 6"/>
          <p:cNvGrpSpPr/>
          <p:nvPr/>
        </p:nvGrpSpPr>
        <p:grpSpPr bwMode="auto">
          <a:xfrm>
            <a:off x="0" y="2997200"/>
            <a:ext cx="9144000" cy="4154488"/>
            <a:chOff x="0" y="1440"/>
            <a:chExt cx="5760" cy="3094"/>
          </a:xfrm>
        </p:grpSpPr>
        <p:pic>
          <p:nvPicPr>
            <p:cNvPr id="41989" name="Picture 4" descr="冰山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0"/>
              <a:ext cx="5760" cy="3094"/>
            </a:xfrm>
            <a:prstGeom prst="rect">
              <a:avLst/>
            </a:prstGeom>
            <a:noFill/>
            <a:ln>
              <a:noFill/>
            </a:ln>
            <a:effectLst>
              <a:outerShdw dist="107763" dir="189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0" name="Rectangle 5"/>
            <p:cNvSpPr>
              <a:spLocks noChangeArrowheads="1"/>
            </p:cNvSpPr>
            <p:nvPr/>
          </p:nvSpPr>
          <p:spPr bwMode="auto">
            <a:xfrm>
              <a:off x="48" y="1440"/>
              <a:ext cx="5218" cy="571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/>
            <a:lstStyle/>
            <a:p>
              <a:r>
                <a:rPr lang="en-US" altLang="zh-CN" sz="6000" b="1"/>
                <a:t>     </a:t>
              </a:r>
              <a:r>
                <a:rPr lang="zh-CN" altLang="en-US" sz="6000" b="1"/>
                <a:t>请   看   下    一   节</a:t>
              </a:r>
              <a:endParaRPr lang="zh-CN" altLang="en-US" sz="6000" b="1"/>
            </a:p>
          </p:txBody>
        </p:sp>
      </p:grpSp>
      <p:sp>
        <p:nvSpPr>
          <p:cNvPr id="157707" name="Rectangle 11"/>
          <p:cNvSpPr>
            <a:spLocks noChangeArrowheads="1"/>
          </p:cNvSpPr>
          <p:nvPr/>
        </p:nvSpPr>
        <p:spPr bwMode="auto">
          <a:xfrm>
            <a:off x="419100" y="3810000"/>
            <a:ext cx="8305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endParaRPr lang="zh-CN" altLang="zh-CN" sz="2800" b="1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3263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7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7698" grpId="0" autoUpdateAnimBg="0" build="p"/>
      <p:bldP spid="157707" grpId="0" autoUpdateAnimBg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836613"/>
          </a:xfrm>
        </p:spPr>
        <p:txBody>
          <a:bodyPr/>
          <a:lstStyle/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solidFill>
                  <a:srgbClr val="FF0066"/>
                </a:solidFill>
              </a:rPr>
              <a:t>★ </a:t>
            </a:r>
            <a:r>
              <a:rPr lang="zh-CN" altLang="en-US" sz="2800" b="1" smtClean="0"/>
              <a:t>数据通信方式有两种：并行通信与串行通信。</a:t>
            </a:r>
            <a:endParaRPr lang="zh-CN" altLang="en-US" sz="2800" b="1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下面是两种通信方式的示意图：</a:t>
            </a:r>
            <a:endParaRPr lang="zh-CN" altLang="en-US" sz="2800" b="1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endParaRPr lang="zh-CN" altLang="en-US" sz="2800" b="1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endParaRPr lang="en-US" altLang="zh-CN" sz="2800" smtClean="0"/>
          </a:p>
        </p:txBody>
      </p:sp>
      <p:pic>
        <p:nvPicPr>
          <p:cNvPr id="104454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32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7546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4451" grpId="0" autoUpdateAnimBg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-387350"/>
            <a:ext cx="9144000" cy="6597650"/>
          </a:xfrm>
        </p:spPr>
        <p:txBody>
          <a:bodyPr/>
          <a:lstStyle/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endParaRPr lang="en-US" altLang="zh-CN" sz="2800" b="1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solidFill>
                  <a:srgbClr val="FF0066"/>
                </a:solidFill>
              </a:rPr>
              <a:t>★</a:t>
            </a:r>
            <a:r>
              <a:rPr lang="zh-CN" altLang="en-US" sz="2800" b="1" smtClean="0"/>
              <a:t>并行通信：  所传送数据的各位同时发送或接收，</a:t>
            </a:r>
            <a:r>
              <a:rPr lang="zh-CN" altLang="en-US" sz="2800" smtClean="0"/>
              <a:t> </a:t>
            </a:r>
            <a:endParaRPr lang="zh-CN" altLang="en-US" sz="2800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		                数据有多少位就需要多少根数据线。  </a:t>
            </a:r>
            <a:endParaRPr lang="zh-CN" altLang="en-US" sz="2800" b="1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    特点： 速度快，成本高，适合近距离传输</a:t>
            </a:r>
            <a:endParaRPr lang="zh-CN" altLang="en-US" sz="2800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                  </a:t>
            </a:r>
            <a:r>
              <a:rPr lang="en-US" altLang="zh-CN" sz="2800" b="1" smtClean="0"/>
              <a:t>(</a:t>
            </a:r>
            <a:r>
              <a:rPr lang="zh-CN" altLang="en-US" sz="2800" b="1" smtClean="0"/>
              <a:t>如计算机并口，打印机，</a:t>
            </a:r>
            <a:r>
              <a:rPr lang="en-US" altLang="zh-CN" sz="2800" b="1" smtClean="0"/>
              <a:t>8255 )</a:t>
            </a:r>
            <a:r>
              <a:rPr lang="zh-CN" altLang="en-US" sz="2800" b="1" smtClean="0"/>
              <a:t>。 </a:t>
            </a:r>
            <a:endParaRPr lang="zh-CN" altLang="en-US" sz="2800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2800" b="1" smtClean="0"/>
              <a:t>串行通信：所传送数据的各位按顺序一位一位</a:t>
            </a:r>
            <a:endParaRPr lang="zh-CN" altLang="en-US" sz="2800" b="1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                地发送或接收。 只需</a:t>
            </a:r>
            <a:r>
              <a:rPr lang="en-US" altLang="zh-CN" sz="2800" b="1" smtClean="0"/>
              <a:t>1~2 </a:t>
            </a:r>
            <a:r>
              <a:rPr lang="zh-CN" altLang="en-US" sz="2800" b="1" smtClean="0"/>
              <a:t>根数据线。</a:t>
            </a:r>
            <a:endParaRPr lang="zh-CN" altLang="en-US" sz="2800" b="1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             （如双向通信发送和接收各需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根数据线</a:t>
            </a:r>
            <a:r>
              <a:rPr lang="en-US" altLang="zh-CN" sz="2800" b="1" smtClean="0"/>
              <a:t>)</a:t>
            </a:r>
            <a:r>
              <a:rPr lang="zh-CN" altLang="en-US" sz="2800" b="1" smtClean="0"/>
              <a:t> </a:t>
            </a:r>
            <a:endParaRPr lang="zh-CN" altLang="en-US" sz="2800" smtClean="0"/>
          </a:p>
          <a:p>
            <a:pPr algn="just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	         特点：速度慢，成本低，适合远距离传输。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</a:pPr>
            <a:endParaRPr lang="en-US" altLang="zh-CN" sz="28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8201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251950" cy="316865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rgbClr val="FF0066"/>
                </a:solidFill>
              </a:rPr>
              <a:t>       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通信的双方应该有一个约定，数据是什么格式，什么时候开始发送，什么时候发送完毕；接收方收到的信息是否正确等，这就是</a:t>
            </a:r>
            <a:r>
              <a:rPr lang="zh-CN" altLang="en-US" sz="3200" b="1" dirty="0" smtClean="0">
                <a:solidFill>
                  <a:srgbClr val="FFCC00"/>
                </a:solidFill>
              </a:rPr>
              <a:t>通信协议</a:t>
            </a:r>
            <a:r>
              <a:rPr lang="zh-CN" altLang="en-US" sz="3200" b="1" dirty="0" smtClean="0"/>
              <a:t>。</a:t>
            </a:r>
            <a:br>
              <a:rPr lang="zh-CN" altLang="en-US" sz="3200" b="1" dirty="0" smtClean="0"/>
            </a:br>
            <a:br>
              <a:rPr lang="zh-CN" altLang="en-US" sz="3200" b="1" dirty="0" smtClean="0"/>
            </a:br>
            <a:r>
              <a:rPr lang="zh-CN" altLang="en-US" sz="2800" b="1" dirty="0" smtClean="0">
                <a:solidFill>
                  <a:srgbClr val="FF0066"/>
                </a:solidFill>
              </a:rPr>
              <a:t> ★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串行通信的分类：异步通信和同步通信</a:t>
            </a:r>
            <a:endParaRPr lang="zh-CN" altLang="en-US" dirty="0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924175"/>
            <a:ext cx="9144000" cy="4191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FFCC00"/>
                </a:solidFill>
              </a:rPr>
              <a:t>一、异步通信</a:t>
            </a:r>
            <a:r>
              <a:rPr lang="zh-CN" altLang="en-US" sz="2400" b="1" smtClean="0"/>
              <a:t>：</a:t>
            </a:r>
            <a:r>
              <a:rPr lang="zh-CN" altLang="en-US" sz="3600" smtClean="0"/>
              <a:t> </a:t>
            </a:r>
            <a:r>
              <a:rPr lang="zh-CN" altLang="en-US" b="1" smtClean="0"/>
              <a:t> 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      异步串行通信一帧数据格式：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       </a:t>
            </a:r>
            <a:r>
              <a:rPr lang="en-US" altLang="zh-CN" b="1" smtClean="0"/>
              <a:t>1</a:t>
            </a:r>
            <a:r>
              <a:rPr lang="zh-CN" altLang="en-US" b="1" smtClean="0"/>
              <a:t>个起始位 “</a:t>
            </a:r>
            <a:r>
              <a:rPr lang="en-US" altLang="zh-CN" b="1" smtClean="0"/>
              <a:t>0”</a:t>
            </a:r>
            <a:r>
              <a:rPr lang="zh-CN" altLang="en-US" b="1" smtClean="0"/>
              <a:t>，表示字符的开始，然后是</a:t>
            </a:r>
            <a:r>
              <a:rPr lang="en-US" altLang="zh-CN" b="1" smtClean="0"/>
              <a:t>5</a:t>
            </a:r>
            <a:r>
              <a:rPr lang="zh-CN" altLang="en-US" b="1" smtClean="0"/>
              <a:t>～</a:t>
            </a:r>
            <a:r>
              <a:rPr lang="en-US" altLang="zh-CN" b="1" smtClean="0"/>
              <a:t>8</a:t>
            </a:r>
            <a:r>
              <a:rPr lang="zh-CN" altLang="en-US" b="1" smtClean="0"/>
              <a:t>位数据即该字符的代码，规定低位在前，高位在后，接 下来是奇偶校验位</a:t>
            </a:r>
            <a:r>
              <a:rPr lang="en-US" altLang="zh-CN" b="1" smtClean="0"/>
              <a:t>(</a:t>
            </a:r>
            <a:r>
              <a:rPr lang="zh-CN" altLang="en-US" b="1" smtClean="0"/>
              <a:t>可省略</a:t>
            </a:r>
            <a:r>
              <a:rPr lang="en-US" altLang="zh-CN" b="1" smtClean="0"/>
              <a:t>)</a:t>
            </a:r>
            <a:r>
              <a:rPr lang="zh-CN" altLang="en-US" b="1" smtClean="0"/>
              <a:t>，最后以停止位“</a:t>
            </a:r>
            <a:r>
              <a:rPr lang="en-US" altLang="zh-CN" b="1" smtClean="0"/>
              <a:t>1”</a:t>
            </a:r>
            <a:r>
              <a:rPr lang="zh-CN" altLang="en-US" b="1" smtClean="0"/>
              <a:t>表示字符的结束。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6617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6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6498" grpId="0" autoUpdateAnimBg="0" build="p"/>
      <p:bldP spid="106499" grpId="0" autoUpdateAnimBg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300663"/>
            <a:ext cx="8839200" cy="1147762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FFC000"/>
                </a:solidFill>
              </a:rPr>
              <a:t>上面是一</a:t>
            </a:r>
            <a:r>
              <a:rPr kumimoji="0" lang="zh-CN" altLang="en-US" b="1" smtClean="0">
                <a:solidFill>
                  <a:srgbClr val="FFC000"/>
                </a:solidFill>
                <a:latin typeface="Arial" panose="02080604020202020204" pitchFamily="34" charset="0"/>
              </a:rPr>
              <a:t>帧数据为</a:t>
            </a:r>
            <a:r>
              <a:rPr kumimoji="0" lang="en-US" altLang="zh-CN" b="1" smtClean="0">
                <a:solidFill>
                  <a:srgbClr val="FFC000"/>
                </a:solidFill>
                <a:latin typeface="Arial" panose="02080604020202020204" pitchFamily="34" charset="0"/>
              </a:rPr>
              <a:t>11</a:t>
            </a:r>
            <a:r>
              <a:rPr kumimoji="0" lang="zh-CN" altLang="en-US" b="1" smtClean="0">
                <a:solidFill>
                  <a:srgbClr val="FFC000"/>
                </a:solidFill>
                <a:latin typeface="Arial" panose="02080604020202020204" pitchFamily="34" charset="0"/>
              </a:rPr>
              <a:t>位的格式。</a:t>
            </a:r>
            <a:endParaRPr lang="zh-CN" altLang="en-US" b="1" smtClean="0">
              <a:solidFill>
                <a:srgbClr val="FFC000"/>
              </a:solidFill>
            </a:endParaRPr>
          </a:p>
        </p:txBody>
      </p:sp>
      <p:grpSp>
        <p:nvGrpSpPr>
          <p:cNvPr id="2" name="Group 72"/>
          <p:cNvGrpSpPr/>
          <p:nvPr/>
        </p:nvGrpSpPr>
        <p:grpSpPr bwMode="auto">
          <a:xfrm>
            <a:off x="309563" y="620713"/>
            <a:ext cx="8834437" cy="3902075"/>
            <a:chOff x="195" y="480"/>
            <a:chExt cx="5565" cy="2458"/>
          </a:xfrm>
        </p:grpSpPr>
        <p:sp>
          <p:nvSpPr>
            <p:cNvPr id="9220" name="Line 5"/>
            <p:cNvSpPr>
              <a:spLocks noChangeShapeType="1"/>
            </p:cNvSpPr>
            <p:nvPr/>
          </p:nvSpPr>
          <p:spPr bwMode="auto">
            <a:xfrm>
              <a:off x="310" y="1457"/>
              <a:ext cx="11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1" name="Line 6"/>
            <p:cNvSpPr>
              <a:spLocks noChangeShapeType="1"/>
            </p:cNvSpPr>
            <p:nvPr/>
          </p:nvSpPr>
          <p:spPr bwMode="auto">
            <a:xfrm>
              <a:off x="1449" y="568"/>
              <a:ext cx="0" cy="1688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2" name="Line 7"/>
            <p:cNvSpPr>
              <a:spLocks noChangeShapeType="1"/>
            </p:cNvSpPr>
            <p:nvPr/>
          </p:nvSpPr>
          <p:spPr bwMode="auto">
            <a:xfrm>
              <a:off x="1040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3" name="Line 8"/>
            <p:cNvSpPr>
              <a:spLocks noChangeShapeType="1"/>
            </p:cNvSpPr>
            <p:nvPr/>
          </p:nvSpPr>
          <p:spPr bwMode="auto">
            <a:xfrm>
              <a:off x="301" y="2232"/>
              <a:ext cx="7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4" name="Line 9"/>
            <p:cNvSpPr>
              <a:spLocks noChangeShapeType="1"/>
            </p:cNvSpPr>
            <p:nvPr/>
          </p:nvSpPr>
          <p:spPr bwMode="auto">
            <a:xfrm>
              <a:off x="654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5" name="Line 10"/>
            <p:cNvSpPr>
              <a:spLocks noChangeShapeType="1"/>
            </p:cNvSpPr>
            <p:nvPr/>
          </p:nvSpPr>
          <p:spPr bwMode="auto">
            <a:xfrm>
              <a:off x="253" y="1457"/>
              <a:ext cx="1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6" name="Line 11"/>
            <p:cNvSpPr>
              <a:spLocks noChangeShapeType="1"/>
            </p:cNvSpPr>
            <p:nvPr/>
          </p:nvSpPr>
          <p:spPr bwMode="auto">
            <a:xfrm>
              <a:off x="1449" y="2256"/>
              <a:ext cx="29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7" name="Line 12"/>
            <p:cNvSpPr>
              <a:spLocks noChangeShapeType="1"/>
            </p:cNvSpPr>
            <p:nvPr/>
          </p:nvSpPr>
          <p:spPr bwMode="auto">
            <a:xfrm>
              <a:off x="1848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8" name="Line 13"/>
            <p:cNvSpPr>
              <a:spLocks noChangeShapeType="1"/>
            </p:cNvSpPr>
            <p:nvPr/>
          </p:nvSpPr>
          <p:spPr bwMode="auto">
            <a:xfrm>
              <a:off x="1848" y="1457"/>
              <a:ext cx="25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9" name="Line 14"/>
            <p:cNvSpPr>
              <a:spLocks noChangeShapeType="1"/>
            </p:cNvSpPr>
            <p:nvPr/>
          </p:nvSpPr>
          <p:spPr bwMode="auto">
            <a:xfrm>
              <a:off x="2190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0" name="Line 15"/>
            <p:cNvSpPr>
              <a:spLocks noChangeShapeType="1"/>
            </p:cNvSpPr>
            <p:nvPr/>
          </p:nvSpPr>
          <p:spPr bwMode="auto">
            <a:xfrm>
              <a:off x="2531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1" name="Line 16"/>
            <p:cNvSpPr>
              <a:spLocks noChangeShapeType="1"/>
            </p:cNvSpPr>
            <p:nvPr/>
          </p:nvSpPr>
          <p:spPr bwMode="auto">
            <a:xfrm>
              <a:off x="2817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2" name="Line 17"/>
            <p:cNvSpPr>
              <a:spLocks noChangeShapeType="1"/>
            </p:cNvSpPr>
            <p:nvPr/>
          </p:nvSpPr>
          <p:spPr bwMode="auto">
            <a:xfrm>
              <a:off x="3102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3" name="Line 18"/>
            <p:cNvSpPr>
              <a:spLocks noChangeShapeType="1"/>
            </p:cNvSpPr>
            <p:nvPr/>
          </p:nvSpPr>
          <p:spPr bwMode="auto">
            <a:xfrm>
              <a:off x="3386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4" name="Line 19"/>
            <p:cNvSpPr>
              <a:spLocks noChangeShapeType="1"/>
            </p:cNvSpPr>
            <p:nvPr/>
          </p:nvSpPr>
          <p:spPr bwMode="auto">
            <a:xfrm>
              <a:off x="3671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5" name="Line 20"/>
            <p:cNvSpPr>
              <a:spLocks noChangeShapeType="1"/>
            </p:cNvSpPr>
            <p:nvPr/>
          </p:nvSpPr>
          <p:spPr bwMode="auto">
            <a:xfrm>
              <a:off x="3957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6" name="Line 21"/>
            <p:cNvSpPr>
              <a:spLocks noChangeShapeType="1"/>
            </p:cNvSpPr>
            <p:nvPr/>
          </p:nvSpPr>
          <p:spPr bwMode="auto">
            <a:xfrm>
              <a:off x="4183" y="1457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7" name="Line 22"/>
            <p:cNvSpPr>
              <a:spLocks noChangeShapeType="1"/>
            </p:cNvSpPr>
            <p:nvPr/>
          </p:nvSpPr>
          <p:spPr bwMode="auto">
            <a:xfrm>
              <a:off x="4241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8" name="Line 23"/>
            <p:cNvSpPr>
              <a:spLocks noChangeShapeType="1"/>
            </p:cNvSpPr>
            <p:nvPr/>
          </p:nvSpPr>
          <p:spPr bwMode="auto">
            <a:xfrm>
              <a:off x="4241" y="1457"/>
              <a:ext cx="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9" name="Line 24"/>
            <p:cNvSpPr>
              <a:spLocks noChangeShapeType="1"/>
            </p:cNvSpPr>
            <p:nvPr/>
          </p:nvSpPr>
          <p:spPr bwMode="auto">
            <a:xfrm>
              <a:off x="4413" y="2256"/>
              <a:ext cx="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0" name="Line 25"/>
            <p:cNvSpPr>
              <a:spLocks noChangeShapeType="1"/>
            </p:cNvSpPr>
            <p:nvPr/>
          </p:nvSpPr>
          <p:spPr bwMode="auto">
            <a:xfrm>
              <a:off x="4527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1" name="Line 26"/>
            <p:cNvSpPr>
              <a:spLocks noChangeShapeType="1"/>
            </p:cNvSpPr>
            <p:nvPr/>
          </p:nvSpPr>
          <p:spPr bwMode="auto">
            <a:xfrm>
              <a:off x="4469" y="2256"/>
              <a:ext cx="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2" name="Line 27"/>
            <p:cNvSpPr>
              <a:spLocks noChangeShapeType="1"/>
            </p:cNvSpPr>
            <p:nvPr/>
          </p:nvSpPr>
          <p:spPr bwMode="auto">
            <a:xfrm>
              <a:off x="4697" y="1457"/>
              <a:ext cx="1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3" name="Line 28"/>
            <p:cNvSpPr>
              <a:spLocks noChangeShapeType="1"/>
            </p:cNvSpPr>
            <p:nvPr/>
          </p:nvSpPr>
          <p:spPr bwMode="auto">
            <a:xfrm>
              <a:off x="4811" y="568"/>
              <a:ext cx="0" cy="1688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4" name="Line 29"/>
            <p:cNvSpPr>
              <a:spLocks noChangeShapeType="1"/>
            </p:cNvSpPr>
            <p:nvPr/>
          </p:nvSpPr>
          <p:spPr bwMode="auto">
            <a:xfrm>
              <a:off x="4811" y="2256"/>
              <a:ext cx="7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5" name="Line 30"/>
            <p:cNvSpPr>
              <a:spLocks noChangeShapeType="1"/>
            </p:cNvSpPr>
            <p:nvPr/>
          </p:nvSpPr>
          <p:spPr bwMode="auto">
            <a:xfrm>
              <a:off x="5095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6" name="Line 31"/>
            <p:cNvSpPr>
              <a:spLocks noChangeShapeType="1"/>
            </p:cNvSpPr>
            <p:nvPr/>
          </p:nvSpPr>
          <p:spPr bwMode="auto">
            <a:xfrm>
              <a:off x="5095" y="1457"/>
              <a:ext cx="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7" name="Line 32"/>
            <p:cNvSpPr>
              <a:spLocks noChangeShapeType="1"/>
            </p:cNvSpPr>
            <p:nvPr/>
          </p:nvSpPr>
          <p:spPr bwMode="auto">
            <a:xfrm>
              <a:off x="5381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8" name="Line 33"/>
            <p:cNvSpPr>
              <a:spLocks noChangeShapeType="1"/>
            </p:cNvSpPr>
            <p:nvPr/>
          </p:nvSpPr>
          <p:spPr bwMode="auto">
            <a:xfrm>
              <a:off x="5552" y="2256"/>
              <a:ext cx="1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9" name="Line 34"/>
            <p:cNvSpPr>
              <a:spLocks noChangeShapeType="1"/>
            </p:cNvSpPr>
            <p:nvPr/>
          </p:nvSpPr>
          <p:spPr bwMode="auto">
            <a:xfrm>
              <a:off x="5608" y="1457"/>
              <a:ext cx="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0" name="Text Box 35"/>
            <p:cNvSpPr txBox="1">
              <a:spLocks noChangeArrowheads="1"/>
            </p:cNvSpPr>
            <p:nvPr/>
          </p:nvSpPr>
          <p:spPr bwMode="auto">
            <a:xfrm>
              <a:off x="195" y="1369"/>
              <a:ext cx="51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en-US" altLang="zh-CN" sz="2800">
                  <a:latin typeface="Arial" panose="02080604020202020204" pitchFamily="34" charset="0"/>
                </a:rPr>
                <a:t>…</a:t>
              </a:r>
              <a:endParaRPr kumimoji="0" lang="en-US" altLang="zh-CN" sz="2800">
                <a:latin typeface="Arial" panose="02080604020202020204" pitchFamily="34" charset="0"/>
              </a:endParaRPr>
            </a:p>
          </p:txBody>
        </p:sp>
        <p:sp>
          <p:nvSpPr>
            <p:cNvPr id="9251" name="Line 36"/>
            <p:cNvSpPr>
              <a:spLocks noChangeShapeType="1"/>
            </p:cNvSpPr>
            <p:nvPr/>
          </p:nvSpPr>
          <p:spPr bwMode="auto">
            <a:xfrm>
              <a:off x="490" y="1008"/>
              <a:ext cx="85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2" name="Line 37"/>
            <p:cNvSpPr>
              <a:spLocks noChangeShapeType="1"/>
            </p:cNvSpPr>
            <p:nvPr/>
          </p:nvSpPr>
          <p:spPr bwMode="auto">
            <a:xfrm>
              <a:off x="2988" y="1013"/>
              <a:ext cx="176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3" name="Line 38"/>
            <p:cNvSpPr>
              <a:spLocks noChangeShapeType="1"/>
            </p:cNvSpPr>
            <p:nvPr/>
          </p:nvSpPr>
          <p:spPr bwMode="auto">
            <a:xfrm flipH="1">
              <a:off x="1521" y="1013"/>
              <a:ext cx="18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4" name="Text Box 39"/>
            <p:cNvSpPr txBox="1">
              <a:spLocks noChangeArrowheads="1"/>
            </p:cNvSpPr>
            <p:nvPr/>
          </p:nvSpPr>
          <p:spPr bwMode="auto">
            <a:xfrm>
              <a:off x="732" y="1695"/>
              <a:ext cx="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P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55" name="Text Box 40"/>
            <p:cNvSpPr txBox="1">
              <a:spLocks noChangeArrowheads="1"/>
            </p:cNvSpPr>
            <p:nvPr/>
          </p:nvSpPr>
          <p:spPr bwMode="auto">
            <a:xfrm>
              <a:off x="1107" y="1698"/>
              <a:ext cx="2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en-US" altLang="zh-CN" sz="2000" b="1">
                  <a:latin typeface="Arial" panose="02080604020202020204" pitchFamily="34" charset="0"/>
                </a:rPr>
                <a:t>1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56" name="Text Box 41"/>
            <p:cNvSpPr txBox="1">
              <a:spLocks noChangeArrowheads="1"/>
            </p:cNvSpPr>
            <p:nvPr/>
          </p:nvSpPr>
          <p:spPr bwMode="auto">
            <a:xfrm>
              <a:off x="1742" y="1683"/>
              <a:ext cx="5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en-US" altLang="zh-CN" sz="2000" b="1">
                  <a:latin typeface="Arial" panose="02080604020202020204" pitchFamily="34" charset="0"/>
                </a:rPr>
                <a:t>D0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57" name="Text Box 42"/>
            <p:cNvSpPr txBox="1">
              <a:spLocks noChangeArrowheads="1"/>
            </p:cNvSpPr>
            <p:nvPr/>
          </p:nvSpPr>
          <p:spPr bwMode="auto">
            <a:xfrm>
              <a:off x="2196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D1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58" name="Text Box 43"/>
            <p:cNvSpPr txBox="1">
              <a:spLocks noChangeArrowheads="1"/>
            </p:cNvSpPr>
            <p:nvPr/>
          </p:nvSpPr>
          <p:spPr bwMode="auto">
            <a:xfrm>
              <a:off x="2535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D2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59" name="Text Box 44"/>
            <p:cNvSpPr txBox="1">
              <a:spLocks noChangeArrowheads="1"/>
            </p:cNvSpPr>
            <p:nvPr/>
          </p:nvSpPr>
          <p:spPr bwMode="auto">
            <a:xfrm>
              <a:off x="2812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D3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60" name="Text Box 45"/>
            <p:cNvSpPr txBox="1">
              <a:spLocks noChangeArrowheads="1"/>
            </p:cNvSpPr>
            <p:nvPr/>
          </p:nvSpPr>
          <p:spPr bwMode="auto">
            <a:xfrm>
              <a:off x="3085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D4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61" name="Text Box 46"/>
            <p:cNvSpPr txBox="1">
              <a:spLocks noChangeArrowheads="1"/>
            </p:cNvSpPr>
            <p:nvPr/>
          </p:nvSpPr>
          <p:spPr bwMode="auto">
            <a:xfrm>
              <a:off x="3370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D5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62" name="Text Box 47"/>
            <p:cNvSpPr txBox="1">
              <a:spLocks noChangeArrowheads="1"/>
            </p:cNvSpPr>
            <p:nvPr/>
          </p:nvSpPr>
          <p:spPr bwMode="auto">
            <a:xfrm>
              <a:off x="3663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D6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63" name="Text Box 48"/>
            <p:cNvSpPr txBox="1">
              <a:spLocks noChangeArrowheads="1"/>
            </p:cNvSpPr>
            <p:nvPr/>
          </p:nvSpPr>
          <p:spPr bwMode="auto">
            <a:xfrm>
              <a:off x="3952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D7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64" name="Text Box 49"/>
            <p:cNvSpPr txBox="1">
              <a:spLocks noChangeArrowheads="1"/>
            </p:cNvSpPr>
            <p:nvPr/>
          </p:nvSpPr>
          <p:spPr bwMode="auto">
            <a:xfrm>
              <a:off x="4253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b="1">
                  <a:latin typeface="Arial" panose="02080604020202020204" pitchFamily="34" charset="0"/>
                </a:rPr>
                <a:t>P</a:t>
              </a:r>
              <a:endParaRPr kumimoji="0" lang="en-US" altLang="zh-CN" b="1">
                <a:latin typeface="Arial" panose="02080604020202020204" pitchFamily="34" charset="0"/>
              </a:endParaRPr>
            </a:p>
          </p:txBody>
        </p:sp>
        <p:sp>
          <p:nvSpPr>
            <p:cNvPr id="9265" name="Text Box 50"/>
            <p:cNvSpPr txBox="1">
              <a:spLocks noChangeArrowheads="1"/>
            </p:cNvSpPr>
            <p:nvPr/>
          </p:nvSpPr>
          <p:spPr bwMode="auto">
            <a:xfrm>
              <a:off x="4523" y="168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1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66" name="Text Box 51"/>
            <p:cNvSpPr txBox="1">
              <a:spLocks noChangeArrowheads="1"/>
            </p:cNvSpPr>
            <p:nvPr/>
          </p:nvSpPr>
          <p:spPr bwMode="auto">
            <a:xfrm>
              <a:off x="1577" y="168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0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67" name="Text Box 52"/>
            <p:cNvSpPr txBox="1">
              <a:spLocks noChangeArrowheads="1"/>
            </p:cNvSpPr>
            <p:nvPr/>
          </p:nvSpPr>
          <p:spPr bwMode="auto">
            <a:xfrm>
              <a:off x="1676" y="480"/>
              <a:ext cx="29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zh-CN" altLang="en-US" b="1">
                  <a:latin typeface="Arial" panose="02080604020202020204" pitchFamily="34" charset="0"/>
                </a:rPr>
                <a:t>第</a:t>
              </a:r>
              <a:r>
                <a:rPr kumimoji="0" lang="en-US" altLang="zh-CN" b="1">
                  <a:latin typeface="Arial" panose="02080604020202020204" pitchFamily="34" charset="0"/>
                </a:rPr>
                <a:t>n</a:t>
              </a:r>
              <a:r>
                <a:rPr kumimoji="0" lang="zh-CN" altLang="en-US" b="1">
                  <a:latin typeface="Arial" panose="02080604020202020204" pitchFamily="34" charset="0"/>
                </a:rPr>
                <a:t>个字符（一帧）</a:t>
              </a:r>
              <a:endParaRPr kumimoji="0"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9268" name="Text Box 53"/>
            <p:cNvSpPr txBox="1">
              <a:spLocks noChangeArrowheads="1"/>
            </p:cNvSpPr>
            <p:nvPr/>
          </p:nvSpPr>
          <p:spPr bwMode="auto">
            <a:xfrm>
              <a:off x="651" y="509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b="1">
                  <a:latin typeface="Arial" panose="02080604020202020204" pitchFamily="34" charset="0"/>
                </a:rPr>
                <a:t>n-1</a:t>
              </a:r>
              <a:endParaRPr kumimoji="0" lang="en-US" altLang="zh-CN" b="1">
                <a:latin typeface="Arial" panose="02080604020202020204" pitchFamily="34" charset="0"/>
              </a:endParaRPr>
            </a:p>
          </p:txBody>
        </p:sp>
        <p:sp>
          <p:nvSpPr>
            <p:cNvPr id="9269" name="Line 54"/>
            <p:cNvSpPr>
              <a:spLocks noChangeShapeType="1"/>
            </p:cNvSpPr>
            <p:nvPr/>
          </p:nvSpPr>
          <p:spPr bwMode="auto">
            <a:xfrm flipH="1">
              <a:off x="4925" y="1013"/>
              <a:ext cx="56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0" name="Text Box 55"/>
            <p:cNvSpPr txBox="1">
              <a:spLocks noChangeArrowheads="1"/>
            </p:cNvSpPr>
            <p:nvPr/>
          </p:nvSpPr>
          <p:spPr bwMode="auto">
            <a:xfrm>
              <a:off x="4964" y="509"/>
              <a:ext cx="4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b="1">
                  <a:latin typeface="Arial" panose="02080604020202020204" pitchFamily="34" charset="0"/>
                </a:rPr>
                <a:t>n+1</a:t>
              </a:r>
              <a:endParaRPr kumimoji="0" lang="en-US" altLang="zh-CN" b="1">
                <a:latin typeface="Arial" panose="02080604020202020204" pitchFamily="34" charset="0"/>
              </a:endParaRPr>
            </a:p>
          </p:txBody>
        </p:sp>
        <p:sp>
          <p:nvSpPr>
            <p:cNvPr id="9271" name="Text Box 56"/>
            <p:cNvSpPr txBox="1">
              <a:spLocks noChangeArrowheads="1"/>
            </p:cNvSpPr>
            <p:nvPr/>
          </p:nvSpPr>
          <p:spPr bwMode="auto">
            <a:xfrm>
              <a:off x="4826" y="168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0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72" name="Text Box 57"/>
            <p:cNvSpPr txBox="1">
              <a:spLocks noChangeArrowheads="1"/>
            </p:cNvSpPr>
            <p:nvPr/>
          </p:nvSpPr>
          <p:spPr bwMode="auto">
            <a:xfrm>
              <a:off x="5073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panose="02080604020202020204" pitchFamily="34" charset="0"/>
                </a:rPr>
                <a:t>D0</a:t>
              </a:r>
              <a:endParaRPr kumimoji="0"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9273" name="Text Box 58"/>
            <p:cNvSpPr txBox="1">
              <a:spLocks noChangeArrowheads="1"/>
            </p:cNvSpPr>
            <p:nvPr/>
          </p:nvSpPr>
          <p:spPr bwMode="auto">
            <a:xfrm>
              <a:off x="5420" y="1365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800">
                  <a:latin typeface="Arial" panose="02080604020202020204" pitchFamily="34" charset="0"/>
                </a:rPr>
                <a:t>…</a:t>
              </a:r>
              <a:endParaRPr kumimoji="0" lang="en-US" altLang="zh-CN" sz="2800">
                <a:latin typeface="Arial" panose="02080604020202020204" pitchFamily="34" charset="0"/>
              </a:endParaRPr>
            </a:p>
          </p:txBody>
        </p:sp>
        <p:sp>
          <p:nvSpPr>
            <p:cNvPr id="9274" name="Text Box 60"/>
            <p:cNvSpPr txBox="1">
              <a:spLocks noChangeArrowheads="1"/>
            </p:cNvSpPr>
            <p:nvPr/>
          </p:nvSpPr>
          <p:spPr bwMode="auto">
            <a:xfrm>
              <a:off x="1488" y="2304"/>
              <a:ext cx="33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/>
                <a:t>起始位</a:t>
              </a:r>
              <a:endParaRPr lang="zh-CN" altLang="en-US" sz="2000" b="1"/>
            </a:p>
          </p:txBody>
        </p:sp>
        <p:sp>
          <p:nvSpPr>
            <p:cNvPr id="9275" name="Text Box 64"/>
            <p:cNvSpPr txBox="1">
              <a:spLocks noChangeArrowheads="1"/>
            </p:cNvSpPr>
            <p:nvPr/>
          </p:nvSpPr>
          <p:spPr bwMode="auto">
            <a:xfrm>
              <a:off x="2290" y="2614"/>
              <a:ext cx="16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/>
                <a:t>数据位（</a:t>
              </a:r>
              <a:r>
                <a:rPr lang="en-US" altLang="zh-CN" sz="2000" b="1"/>
                <a:t>5</a:t>
              </a:r>
              <a:r>
                <a:rPr lang="zh-CN" altLang="en-US" sz="2000" b="1"/>
                <a:t>～</a:t>
              </a:r>
              <a:r>
                <a:rPr lang="en-US" altLang="zh-CN" sz="2000" b="1"/>
                <a:t>8</a:t>
              </a:r>
              <a:r>
                <a:rPr lang="zh-CN" altLang="en-US" sz="2000" b="1"/>
                <a:t>位）</a:t>
              </a:r>
              <a:endParaRPr lang="zh-CN" altLang="en-US" sz="2000" b="1"/>
            </a:p>
          </p:txBody>
        </p:sp>
        <p:sp>
          <p:nvSpPr>
            <p:cNvPr id="9276" name="Text Box 65"/>
            <p:cNvSpPr txBox="1">
              <a:spLocks noChangeArrowheads="1"/>
            </p:cNvSpPr>
            <p:nvPr/>
          </p:nvSpPr>
          <p:spPr bwMode="auto">
            <a:xfrm>
              <a:off x="4234" y="2294"/>
              <a:ext cx="32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/>
                <a:t>校验位</a:t>
              </a:r>
              <a:endParaRPr lang="zh-CN" altLang="en-US" sz="2000" b="1"/>
            </a:p>
          </p:txBody>
        </p:sp>
        <p:sp>
          <p:nvSpPr>
            <p:cNvPr id="9277" name="Text Box 66"/>
            <p:cNvSpPr txBox="1">
              <a:spLocks noChangeArrowheads="1"/>
            </p:cNvSpPr>
            <p:nvPr/>
          </p:nvSpPr>
          <p:spPr bwMode="auto">
            <a:xfrm>
              <a:off x="4560" y="2304"/>
              <a:ext cx="33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/>
                <a:t>停止位</a:t>
              </a:r>
              <a:endParaRPr lang="zh-CN" altLang="en-US" sz="2000" b="1"/>
            </a:p>
          </p:txBody>
        </p:sp>
        <p:sp>
          <p:nvSpPr>
            <p:cNvPr id="9278" name="AutoShape 69"/>
            <p:cNvSpPr/>
            <p:nvPr/>
          </p:nvSpPr>
          <p:spPr bwMode="auto">
            <a:xfrm rot="-5467267">
              <a:off x="2934" y="1166"/>
              <a:ext cx="222" cy="2399"/>
            </a:xfrm>
            <a:prstGeom prst="leftBrace">
              <a:avLst>
                <a:gd name="adj1" fmla="val 9005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279" name="Line 70"/>
            <p:cNvSpPr>
              <a:spLocks noChangeShapeType="1"/>
            </p:cNvSpPr>
            <p:nvPr/>
          </p:nvSpPr>
          <p:spPr bwMode="auto">
            <a:xfrm>
              <a:off x="1440" y="1440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80" name="Line 71"/>
            <p:cNvSpPr>
              <a:spLocks noChangeShapeType="1"/>
            </p:cNvSpPr>
            <p:nvPr/>
          </p:nvSpPr>
          <p:spPr bwMode="auto">
            <a:xfrm>
              <a:off x="4812" y="1440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8428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414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04800"/>
            <a:ext cx="8915400" cy="2133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chemeClr val="tx2"/>
                </a:solidFill>
              </a:rPr>
              <a:t>二、同步通信</a:t>
            </a:r>
            <a:endParaRPr lang="zh-CN" altLang="en-US" b="1" smtClean="0">
              <a:solidFill>
                <a:schemeClr val="tx2"/>
              </a:solidFill>
            </a:endParaRPr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>
                <a:solidFill>
                  <a:schemeClr val="tx2"/>
                </a:solidFill>
              </a:rPr>
              <a:t>  </a:t>
            </a:r>
            <a:r>
              <a:rPr lang="zh-CN" altLang="en-US" sz="2800" b="1" smtClean="0"/>
              <a:t>       </a:t>
            </a:r>
            <a:r>
              <a:rPr lang="zh-CN" altLang="en-US" b="1" smtClean="0"/>
              <a:t>在同步通信中，发送方在数据或字符开始用同步字符</a:t>
            </a:r>
            <a:r>
              <a:rPr lang="en-US" altLang="zh-CN" b="1" smtClean="0"/>
              <a:t>(</a:t>
            </a:r>
            <a:r>
              <a:rPr lang="zh-CN" altLang="en-US" b="1" smtClean="0"/>
              <a:t>常约定</a:t>
            </a:r>
            <a:r>
              <a:rPr lang="en-US" altLang="zh-CN" b="1" smtClean="0"/>
              <a:t>1</a:t>
            </a:r>
            <a:r>
              <a:rPr lang="zh-CN" altLang="en-US" b="1" smtClean="0"/>
              <a:t>～</a:t>
            </a:r>
            <a:r>
              <a:rPr lang="en-US" altLang="zh-CN" b="1" smtClean="0"/>
              <a:t>2</a:t>
            </a:r>
            <a:r>
              <a:rPr lang="zh-CN" altLang="en-US" b="1" smtClean="0"/>
              <a:t>个字节</a:t>
            </a:r>
            <a:r>
              <a:rPr lang="en-US" altLang="zh-CN" b="1" smtClean="0"/>
              <a:t>)</a:t>
            </a:r>
            <a:r>
              <a:rPr lang="zh-CN" altLang="en-US" b="1" smtClean="0"/>
              <a:t>指示一帧的开始 ，由时钟来实现发送端和接收端同步，接收方一旦检测到与规定的同步字符符合，下面 就连续按顺序传送若干个数据 ，最后发</a:t>
            </a:r>
            <a:r>
              <a:rPr kumimoji="0" lang="zh-CN" altLang="en-US" b="1" smtClean="0">
                <a:latin typeface="Arial" panose="02080604020202020204" pitchFamily="34" charset="0"/>
              </a:rPr>
              <a:t>校</a:t>
            </a:r>
            <a:r>
              <a:rPr lang="zh-CN" altLang="en-US" b="1" smtClean="0"/>
              <a:t>验字节。见下图：</a:t>
            </a:r>
            <a:endParaRPr lang="zh-CN" altLang="en-US" b="1" smtClean="0"/>
          </a:p>
        </p:txBody>
      </p:sp>
      <p:sp>
        <p:nvSpPr>
          <p:cNvPr id="10243" name="Text Box 35"/>
          <p:cNvSpPr txBox="1">
            <a:spLocks noChangeArrowheads="1"/>
          </p:cNvSpPr>
          <p:nvPr/>
        </p:nvSpPr>
        <p:spPr bwMode="auto">
          <a:xfrm>
            <a:off x="6916738" y="4714875"/>
            <a:ext cx="283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kumimoji="0" lang="zh-CN" altLang="zh-CN" sz="1600">
              <a:latin typeface="Arial" panose="02080604020202020204" pitchFamily="34" charset="0"/>
            </a:endParaRPr>
          </a:p>
        </p:txBody>
      </p:sp>
      <p:sp>
        <p:nvSpPr>
          <p:cNvPr id="10244" name="Text Box 39"/>
          <p:cNvSpPr txBox="1">
            <a:spLocks noChangeArrowheads="1"/>
          </p:cNvSpPr>
          <p:nvPr/>
        </p:nvSpPr>
        <p:spPr bwMode="auto">
          <a:xfrm>
            <a:off x="7554913" y="49974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kumimoji="0" lang="zh-CN" altLang="zh-CN" sz="1600">
              <a:latin typeface="Arial" panose="02080604020202020204" pitchFamily="34" charset="0"/>
            </a:endParaRPr>
          </a:p>
        </p:txBody>
      </p:sp>
      <p:sp>
        <p:nvSpPr>
          <p:cNvPr id="10245" name="Text Box 32"/>
          <p:cNvSpPr txBox="1">
            <a:spLocks noChangeArrowheads="1"/>
          </p:cNvSpPr>
          <p:nvPr/>
        </p:nvSpPr>
        <p:spPr bwMode="auto">
          <a:xfrm>
            <a:off x="-381000" y="6076950"/>
            <a:ext cx="3287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panose="02080604020202020204" pitchFamily="34" charset="0"/>
              </a:rPr>
              <a:t>同步字符</a:t>
            </a:r>
            <a:r>
              <a:rPr kumimoji="0" lang="en-US" altLang="zh-CN" sz="2000" b="1">
                <a:latin typeface="Arial" panose="02080604020202020204" pitchFamily="34" charset="0"/>
              </a:rPr>
              <a:t>1</a:t>
            </a:r>
            <a:endParaRPr kumimoji="0" lang="en-US" altLang="zh-CN" sz="2000" b="1">
              <a:latin typeface="Arial" panose="02080604020202020204" pitchFamily="34" charset="0"/>
            </a:endParaRPr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144463" y="4956175"/>
            <a:ext cx="4492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7" name="Line 8"/>
          <p:cNvSpPr>
            <a:spLocks noChangeShapeType="1"/>
          </p:cNvSpPr>
          <p:nvPr/>
        </p:nvSpPr>
        <p:spPr bwMode="auto">
          <a:xfrm>
            <a:off x="574675" y="5927725"/>
            <a:ext cx="258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" name="Line 9"/>
          <p:cNvSpPr>
            <a:spLocks noChangeShapeType="1"/>
          </p:cNvSpPr>
          <p:nvPr/>
        </p:nvSpPr>
        <p:spPr bwMode="auto">
          <a:xfrm>
            <a:off x="833438" y="4937125"/>
            <a:ext cx="0" cy="1022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9" name="Line 11"/>
          <p:cNvSpPr>
            <a:spLocks noChangeShapeType="1"/>
          </p:cNvSpPr>
          <p:nvPr/>
        </p:nvSpPr>
        <p:spPr bwMode="auto">
          <a:xfrm>
            <a:off x="833438" y="4956175"/>
            <a:ext cx="4492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0" name="Line 12"/>
          <p:cNvSpPr>
            <a:spLocks noChangeShapeType="1"/>
          </p:cNvSpPr>
          <p:nvPr/>
        </p:nvSpPr>
        <p:spPr bwMode="auto">
          <a:xfrm>
            <a:off x="1263650" y="4937125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1" name="Line 14"/>
          <p:cNvSpPr>
            <a:spLocks noChangeShapeType="1"/>
          </p:cNvSpPr>
          <p:nvPr/>
        </p:nvSpPr>
        <p:spPr bwMode="auto">
          <a:xfrm>
            <a:off x="1522413" y="4937125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2" name="Line 15"/>
          <p:cNvSpPr>
            <a:spLocks noChangeShapeType="1"/>
          </p:cNvSpPr>
          <p:nvPr/>
        </p:nvSpPr>
        <p:spPr bwMode="auto">
          <a:xfrm>
            <a:off x="2301875" y="4956175"/>
            <a:ext cx="673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3" name="Line 16"/>
          <p:cNvSpPr>
            <a:spLocks noChangeShapeType="1"/>
          </p:cNvSpPr>
          <p:nvPr/>
        </p:nvSpPr>
        <p:spPr bwMode="auto">
          <a:xfrm>
            <a:off x="1781175" y="4937125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4" name="Line 17"/>
          <p:cNvSpPr>
            <a:spLocks noChangeShapeType="1"/>
          </p:cNvSpPr>
          <p:nvPr/>
        </p:nvSpPr>
        <p:spPr bwMode="auto">
          <a:xfrm>
            <a:off x="2974975" y="5959475"/>
            <a:ext cx="898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5" name="Line 19"/>
          <p:cNvSpPr>
            <a:spLocks noChangeShapeType="1"/>
          </p:cNvSpPr>
          <p:nvPr/>
        </p:nvSpPr>
        <p:spPr bwMode="auto">
          <a:xfrm>
            <a:off x="2038350" y="4724400"/>
            <a:ext cx="0" cy="1524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6" name="Line 26"/>
          <p:cNvSpPr>
            <a:spLocks noChangeShapeType="1"/>
          </p:cNvSpPr>
          <p:nvPr/>
        </p:nvSpPr>
        <p:spPr bwMode="auto">
          <a:xfrm>
            <a:off x="3502025" y="47244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7" name="Line 27"/>
          <p:cNvSpPr>
            <a:spLocks noChangeShapeType="1"/>
          </p:cNvSpPr>
          <p:nvPr/>
        </p:nvSpPr>
        <p:spPr bwMode="auto">
          <a:xfrm>
            <a:off x="4535488" y="4975225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8" name="Line 28"/>
          <p:cNvSpPr>
            <a:spLocks noChangeShapeType="1"/>
          </p:cNvSpPr>
          <p:nvPr/>
        </p:nvSpPr>
        <p:spPr bwMode="auto">
          <a:xfrm>
            <a:off x="5656263" y="497363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9" name="Line 29"/>
          <p:cNvSpPr>
            <a:spLocks noChangeShapeType="1"/>
          </p:cNvSpPr>
          <p:nvPr/>
        </p:nvSpPr>
        <p:spPr bwMode="auto">
          <a:xfrm>
            <a:off x="8648700" y="4724400"/>
            <a:ext cx="0" cy="1524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0" name="Text Box 33"/>
          <p:cNvSpPr txBox="1">
            <a:spLocks noChangeArrowheads="1"/>
          </p:cNvSpPr>
          <p:nvPr/>
        </p:nvSpPr>
        <p:spPr bwMode="auto">
          <a:xfrm>
            <a:off x="815975" y="6064250"/>
            <a:ext cx="406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panose="02080604020202020204" pitchFamily="34" charset="0"/>
              </a:rPr>
              <a:t>同步字符</a:t>
            </a:r>
            <a:r>
              <a:rPr kumimoji="0" lang="en-US" altLang="zh-CN" sz="2000" b="1">
                <a:latin typeface="Arial" panose="02080604020202020204" pitchFamily="34" charset="0"/>
              </a:rPr>
              <a:t>2</a:t>
            </a:r>
            <a:endParaRPr kumimoji="0" lang="en-US" altLang="zh-CN" sz="2000" b="1">
              <a:latin typeface="Arial" panose="02080604020202020204" pitchFamily="34" charset="0"/>
            </a:endParaRPr>
          </a:p>
        </p:txBody>
      </p:sp>
      <p:sp>
        <p:nvSpPr>
          <p:cNvPr id="10261" name="Text Box 34"/>
          <p:cNvSpPr txBox="1">
            <a:spLocks noChangeArrowheads="1"/>
          </p:cNvSpPr>
          <p:nvPr/>
        </p:nvSpPr>
        <p:spPr bwMode="auto">
          <a:xfrm>
            <a:off x="3587750" y="5318125"/>
            <a:ext cx="944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panose="02080604020202020204" pitchFamily="34" charset="0"/>
              </a:rPr>
              <a:t>数据</a:t>
            </a:r>
            <a:r>
              <a:rPr kumimoji="0" lang="en-US" altLang="zh-CN" sz="2000" b="1">
                <a:latin typeface="Arial" panose="02080604020202020204" pitchFamily="34" charset="0"/>
              </a:rPr>
              <a:t>1</a:t>
            </a:r>
            <a:endParaRPr kumimoji="0" lang="en-US" altLang="zh-CN" sz="2000" b="1">
              <a:latin typeface="Arial" panose="02080604020202020204" pitchFamily="34" charset="0"/>
            </a:endParaRPr>
          </a:p>
        </p:txBody>
      </p:sp>
      <p:sp>
        <p:nvSpPr>
          <p:cNvPr id="10262" name="Text Box 36"/>
          <p:cNvSpPr txBox="1">
            <a:spLocks noChangeArrowheads="1"/>
          </p:cNvSpPr>
          <p:nvPr/>
        </p:nvSpPr>
        <p:spPr bwMode="auto">
          <a:xfrm>
            <a:off x="4621213" y="5345113"/>
            <a:ext cx="1095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panose="02080604020202020204" pitchFamily="34" charset="0"/>
              </a:rPr>
              <a:t>数据</a:t>
            </a:r>
            <a:r>
              <a:rPr kumimoji="0" lang="en-US" altLang="zh-CN" sz="2000" b="1">
                <a:latin typeface="Arial" panose="02080604020202020204" pitchFamily="34" charset="0"/>
              </a:rPr>
              <a:t>2</a:t>
            </a:r>
            <a:endParaRPr kumimoji="0" lang="en-US" altLang="zh-CN" sz="2000" b="1">
              <a:latin typeface="Arial" panose="02080604020202020204" pitchFamily="34" charset="0"/>
            </a:endParaRPr>
          </a:p>
        </p:txBody>
      </p:sp>
      <p:sp>
        <p:nvSpPr>
          <p:cNvPr id="10263" name="Text Box 37"/>
          <p:cNvSpPr txBox="1">
            <a:spLocks noChangeArrowheads="1"/>
          </p:cNvSpPr>
          <p:nvPr/>
        </p:nvSpPr>
        <p:spPr bwMode="auto">
          <a:xfrm>
            <a:off x="5343525" y="4954588"/>
            <a:ext cx="15700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2800">
                <a:latin typeface="Arial" panose="02080604020202020204" pitchFamily="34" charset="0"/>
              </a:rPr>
              <a:t>….</a:t>
            </a:r>
            <a:endParaRPr kumimoji="0" lang="en-US" altLang="zh-CN" sz="2800">
              <a:latin typeface="Arial" panose="02080604020202020204" pitchFamily="34" charset="0"/>
            </a:endParaRPr>
          </a:p>
        </p:txBody>
      </p:sp>
      <p:sp>
        <p:nvSpPr>
          <p:cNvPr id="10264" name="Text Box 38"/>
          <p:cNvSpPr txBox="1">
            <a:spLocks noChangeArrowheads="1"/>
          </p:cNvSpPr>
          <p:nvPr/>
        </p:nvSpPr>
        <p:spPr bwMode="auto">
          <a:xfrm>
            <a:off x="6742113" y="5256213"/>
            <a:ext cx="850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panose="02080604020202020204" pitchFamily="34" charset="0"/>
              </a:rPr>
              <a:t>数据</a:t>
            </a:r>
            <a:r>
              <a:rPr kumimoji="0" lang="en-US" altLang="zh-CN" sz="2000" b="1">
                <a:latin typeface="Arial" panose="02080604020202020204" pitchFamily="34" charset="0"/>
              </a:rPr>
              <a:t>n</a:t>
            </a:r>
            <a:endParaRPr kumimoji="0" lang="en-US" altLang="zh-CN" sz="2000" b="1">
              <a:latin typeface="Arial" panose="02080604020202020204" pitchFamily="34" charset="0"/>
            </a:endParaRPr>
          </a:p>
        </p:txBody>
      </p:sp>
      <p:sp>
        <p:nvSpPr>
          <p:cNvPr id="10265" name="Text Box 40"/>
          <p:cNvSpPr txBox="1">
            <a:spLocks noChangeArrowheads="1"/>
          </p:cNvSpPr>
          <p:nvPr/>
        </p:nvSpPr>
        <p:spPr bwMode="auto">
          <a:xfrm>
            <a:off x="3673475" y="6080125"/>
            <a:ext cx="3960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panose="02080604020202020204" pitchFamily="34" charset="0"/>
              </a:rPr>
              <a:t>连续传送</a:t>
            </a:r>
            <a:r>
              <a:rPr kumimoji="0" lang="en-US" altLang="zh-CN" sz="2000" b="1">
                <a:latin typeface="Arial" panose="02080604020202020204" pitchFamily="34" charset="0"/>
              </a:rPr>
              <a:t>n </a:t>
            </a:r>
            <a:r>
              <a:rPr kumimoji="0" lang="zh-CN" altLang="en-US" sz="2000" b="1">
                <a:latin typeface="Arial" panose="02080604020202020204" pitchFamily="34" charset="0"/>
              </a:rPr>
              <a:t>个数据</a:t>
            </a:r>
            <a:endParaRPr kumimoji="0" lang="zh-CN" altLang="en-US" sz="2000" b="1">
              <a:latin typeface="Arial" panose="02080604020202020204" pitchFamily="34" charset="0"/>
            </a:endParaRPr>
          </a:p>
        </p:txBody>
      </p:sp>
      <p:sp>
        <p:nvSpPr>
          <p:cNvPr id="10266" name="Line 41"/>
          <p:cNvSpPr>
            <a:spLocks noChangeShapeType="1"/>
          </p:cNvSpPr>
          <p:nvPr/>
        </p:nvSpPr>
        <p:spPr bwMode="auto">
          <a:xfrm>
            <a:off x="3502025" y="4992688"/>
            <a:ext cx="5164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67" name="Line 44"/>
          <p:cNvSpPr>
            <a:spLocks noChangeShapeType="1"/>
          </p:cNvSpPr>
          <p:nvPr/>
        </p:nvSpPr>
        <p:spPr bwMode="auto">
          <a:xfrm>
            <a:off x="3243263" y="5969000"/>
            <a:ext cx="55959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68" name="Line 45"/>
          <p:cNvSpPr>
            <a:spLocks noChangeShapeType="1"/>
          </p:cNvSpPr>
          <p:nvPr/>
        </p:nvSpPr>
        <p:spPr bwMode="auto">
          <a:xfrm>
            <a:off x="1263650" y="5927725"/>
            <a:ext cx="258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69" name="Line 49"/>
          <p:cNvSpPr>
            <a:spLocks noChangeShapeType="1"/>
          </p:cNvSpPr>
          <p:nvPr/>
        </p:nvSpPr>
        <p:spPr bwMode="auto">
          <a:xfrm>
            <a:off x="1522413" y="4937125"/>
            <a:ext cx="258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70" name="Line 50"/>
          <p:cNvSpPr>
            <a:spLocks noChangeShapeType="1"/>
          </p:cNvSpPr>
          <p:nvPr/>
        </p:nvSpPr>
        <p:spPr bwMode="auto">
          <a:xfrm>
            <a:off x="1797050" y="5927725"/>
            <a:ext cx="2571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1" name="Line 51"/>
          <p:cNvSpPr>
            <a:spLocks noChangeShapeType="1"/>
          </p:cNvSpPr>
          <p:nvPr/>
        </p:nvSpPr>
        <p:spPr bwMode="auto">
          <a:xfrm>
            <a:off x="2297113" y="4957763"/>
            <a:ext cx="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72" name="Line 52"/>
          <p:cNvSpPr>
            <a:spLocks noChangeShapeType="1"/>
          </p:cNvSpPr>
          <p:nvPr/>
        </p:nvSpPr>
        <p:spPr bwMode="auto">
          <a:xfrm>
            <a:off x="2038350" y="5927725"/>
            <a:ext cx="258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73" name="Line 53"/>
          <p:cNvSpPr>
            <a:spLocks noChangeShapeType="1"/>
          </p:cNvSpPr>
          <p:nvPr/>
        </p:nvSpPr>
        <p:spPr bwMode="auto">
          <a:xfrm>
            <a:off x="2986088" y="4978400"/>
            <a:ext cx="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74" name="Line 54"/>
          <p:cNvSpPr>
            <a:spLocks noChangeShapeType="1"/>
          </p:cNvSpPr>
          <p:nvPr/>
        </p:nvSpPr>
        <p:spPr bwMode="auto">
          <a:xfrm>
            <a:off x="6686550" y="497363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5" name="Line 55"/>
          <p:cNvSpPr>
            <a:spLocks noChangeShapeType="1"/>
          </p:cNvSpPr>
          <p:nvPr/>
        </p:nvSpPr>
        <p:spPr bwMode="auto">
          <a:xfrm>
            <a:off x="7720013" y="4957763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6" name="Line 56"/>
          <p:cNvSpPr>
            <a:spLocks noChangeShapeType="1"/>
          </p:cNvSpPr>
          <p:nvPr/>
        </p:nvSpPr>
        <p:spPr bwMode="auto">
          <a:xfrm>
            <a:off x="7720013" y="499268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7" name="Text Box 64"/>
          <p:cNvSpPr txBox="1">
            <a:spLocks noChangeArrowheads="1"/>
          </p:cNvSpPr>
          <p:nvPr/>
        </p:nvSpPr>
        <p:spPr bwMode="auto">
          <a:xfrm>
            <a:off x="7850188" y="6080125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panose="02080604020202020204" pitchFamily="34" charset="0"/>
              </a:rPr>
              <a:t>校验</a:t>
            </a:r>
            <a:endParaRPr kumimoji="0" lang="zh-CN" altLang="en-US" sz="2000" b="1">
              <a:latin typeface="Arial" panose="02080604020202020204" pitchFamily="34" charset="0"/>
            </a:endParaRPr>
          </a:p>
        </p:txBody>
      </p:sp>
      <p:sp>
        <p:nvSpPr>
          <p:cNvPr id="10278" name="Line 65"/>
          <p:cNvSpPr>
            <a:spLocks noChangeShapeType="1"/>
          </p:cNvSpPr>
          <p:nvPr/>
        </p:nvSpPr>
        <p:spPr bwMode="auto">
          <a:xfrm>
            <a:off x="574675" y="4724400"/>
            <a:ext cx="0" cy="1524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9" name="Line 72"/>
          <p:cNvSpPr>
            <a:spLocks noChangeShapeType="1"/>
          </p:cNvSpPr>
          <p:nvPr/>
        </p:nvSpPr>
        <p:spPr bwMode="auto">
          <a:xfrm>
            <a:off x="581025" y="4954588"/>
            <a:ext cx="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80" name="Line 73"/>
          <p:cNvSpPr>
            <a:spLocks noChangeShapeType="1"/>
          </p:cNvSpPr>
          <p:nvPr/>
        </p:nvSpPr>
        <p:spPr bwMode="auto">
          <a:xfrm>
            <a:off x="8658225" y="501173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1" name="Line 74"/>
          <p:cNvSpPr>
            <a:spLocks noChangeShapeType="1"/>
          </p:cNvSpPr>
          <p:nvPr/>
        </p:nvSpPr>
        <p:spPr bwMode="auto">
          <a:xfrm>
            <a:off x="3514725" y="495458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30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 smtClean="0">
                <a:latin typeface="Times New Roman" pitchFamily="18" charset="0"/>
              </a:rPr>
              <a:t>三、单工、半双工、全双工通信方式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14400"/>
            <a:ext cx="8439150" cy="11430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b="1" smtClean="0"/>
              <a:t>按通信方向分类：单工、半双工、全双工通信方式</a:t>
            </a:r>
            <a:r>
              <a:rPr lang="zh-CN" altLang="en-US" sz="2800" smtClean="0"/>
              <a:t> </a:t>
            </a:r>
            <a:endParaRPr lang="zh-CN" altLang="en-US" sz="2800" b="1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1</a:t>
            </a:r>
            <a:r>
              <a:rPr lang="zh-CN" altLang="en-US" sz="2800" b="1" smtClean="0"/>
              <a:t>．单工方式</a:t>
            </a:r>
            <a:endParaRPr lang="en-US" altLang="zh-CN" sz="2800" b="1" smtClean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  </a:t>
            </a:r>
            <a:r>
              <a:rPr lang="zh-CN" altLang="en-US" sz="2800" b="1" smtClean="0"/>
              <a:t>一端只能发送，另一端只能接收</a:t>
            </a:r>
            <a:r>
              <a:rPr lang="zh-CN" altLang="en-US" sz="2800" smtClean="0"/>
              <a:t> </a:t>
            </a:r>
            <a:endParaRPr lang="zh-CN" altLang="en-US" sz="2800" smtClean="0"/>
          </a:p>
        </p:txBody>
      </p:sp>
      <p:graphicFrame>
        <p:nvGraphicFramePr>
          <p:cNvPr id="113668" name="Object 4"/>
          <p:cNvGraphicFramePr>
            <a:graphicFrameLocks noChangeAspect="1"/>
          </p:cNvGraphicFramePr>
          <p:nvPr>
            <p:ph type="clipArt" sz="half" idx="2"/>
          </p:nvPr>
        </p:nvGraphicFramePr>
        <p:xfrm>
          <a:off x="338138" y="2468563"/>
          <a:ext cx="7010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BMP 图象" r:id="rId1" imgW="3933825" imgH="1209675" progId="Paint.Picture">
                  <p:embed/>
                </p:oleObj>
              </mc:Choice>
              <mc:Fallback>
                <p:oleObj name="BMP 图象" r:id="rId1" imgW="3933825" imgH="120967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2468563"/>
                        <a:ext cx="70104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304800" y="4538663"/>
            <a:ext cx="7772400" cy="76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2.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半双工方式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 </a:t>
            </a:r>
            <a:endParaRPr lang="zh-CN" alt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0" y="5300663"/>
            <a:ext cx="85550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/>
              <a:t>            数据可以双向传送，但不能同时发送和接收，</a:t>
            </a:r>
            <a:r>
              <a:rPr lang="en-US" altLang="zh-CN" sz="2800"/>
              <a:t> </a:t>
            </a:r>
            <a:r>
              <a:rPr lang="zh-CN" altLang="en-US" sz="2800"/>
              <a:t>只能分时</a:t>
            </a:r>
            <a:r>
              <a:rPr lang="zh-CN" altLang="en-US" sz="2800" b="1"/>
              <a:t>发送和接收。</a:t>
            </a:r>
            <a:endParaRPr lang="zh-CN" altLang="en-US" sz="28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3355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3666" grpId="0" autoUpdateAnimBg="0"/>
      <p:bldP spid="113667" grpId="0" autoUpdateAnimBg="0" build="p"/>
      <p:bldP spid="113670" grpId="0" autoUpdateAnimBg="0"/>
      <p:bldP spid="113671" grpId="0" autoUpdateAnimBg="0"/>
    </p:bldLst>
  </p:timing>
</p:sld>
</file>

<file path=ppt/tags/tag1.xml><?xml version="1.0" encoding="utf-8"?>
<p:tagLst xmlns:p="http://schemas.openxmlformats.org/presentationml/2006/main">
  <p:tag name="TIMING" val="|1.1|5.1|2"/>
</p:tagLst>
</file>

<file path=ppt/tags/tag10.xml><?xml version="1.0" encoding="utf-8"?>
<p:tagLst xmlns:p="http://schemas.openxmlformats.org/presentationml/2006/main">
  <p:tag name="TIMING" val="|0.9"/>
</p:tagLst>
</file>

<file path=ppt/tags/tag11.xml><?xml version="1.0" encoding="utf-8"?>
<p:tagLst xmlns:p="http://schemas.openxmlformats.org/presentationml/2006/main">
  <p:tag name="TIMING" val="|0.3|1.5|20.5"/>
</p:tagLst>
</file>

<file path=ppt/tags/tag12.xml><?xml version="1.0" encoding="utf-8"?>
<p:tagLst xmlns:p="http://schemas.openxmlformats.org/presentationml/2006/main">
  <p:tag name="TIMING" val="|0.8|3.3|1.1|9.2"/>
</p:tagLst>
</file>

<file path=ppt/tags/tag13.xml><?xml version="1.0" encoding="utf-8"?>
<p:tagLst xmlns:p="http://schemas.openxmlformats.org/presentationml/2006/main">
  <p:tag name="TIMING" val="|39.7"/>
</p:tagLst>
</file>

<file path=ppt/tags/tag14.xml><?xml version="1.0" encoding="utf-8"?>
<p:tagLst xmlns:p="http://schemas.openxmlformats.org/presentationml/2006/main">
  <p:tag name="TIMING" val="|0.2|12.6|58.3"/>
</p:tagLst>
</file>

<file path=ppt/tags/tag15.xml><?xml version="1.0" encoding="utf-8"?>
<p:tagLst xmlns:p="http://schemas.openxmlformats.org/presentationml/2006/main">
  <p:tag name="TIMING" val="|0.4|1.1|32.3|1.6|1.3|1.5"/>
</p:tagLst>
</file>

<file path=ppt/tags/tag16.xml><?xml version="1.0" encoding="utf-8"?>
<p:tagLst xmlns:p="http://schemas.openxmlformats.org/presentationml/2006/main">
  <p:tag name="TIMING" val="|1|1.1|0.9|0.7|0.6|0.7|0.7|0.6|0.8|1.2|0.7|2.1|0.6|0.6|4.4"/>
</p:tagLst>
</file>

<file path=ppt/tags/tag17.xml><?xml version="1.0" encoding="utf-8"?>
<p:tagLst xmlns:p="http://schemas.openxmlformats.org/presentationml/2006/main">
  <p:tag name="TIMING" val="|0.7"/>
</p:tagLst>
</file>

<file path=ppt/tags/tag18.xml><?xml version="1.0" encoding="utf-8"?>
<p:tagLst xmlns:p="http://schemas.openxmlformats.org/presentationml/2006/main">
  <p:tag name="TIMING" val="|34.2|6"/>
</p:tagLst>
</file>

<file path=ppt/tags/tag19.xml><?xml version="1.0" encoding="utf-8"?>
<p:tagLst xmlns:p="http://schemas.openxmlformats.org/presentationml/2006/main">
  <p:tag name="TIMING" val="|0.7|13.4"/>
</p:tagLst>
</file>

<file path=ppt/tags/tag2.xml><?xml version="1.0" encoding="utf-8"?>
<p:tagLst xmlns:p="http://schemas.openxmlformats.org/presentationml/2006/main">
  <p:tag name="TIMING" val="|1.2|40.9|1.6|1.5"/>
</p:tagLst>
</file>

<file path=ppt/tags/tag20.xml><?xml version="1.0" encoding="utf-8"?>
<p:tagLst xmlns:p="http://schemas.openxmlformats.org/presentationml/2006/main">
  <p:tag name="TIMING" val="|0.4|18.5"/>
</p:tagLst>
</file>

<file path=ppt/tags/tag21.xml><?xml version="1.0" encoding="utf-8"?>
<p:tagLst xmlns:p="http://schemas.openxmlformats.org/presentationml/2006/main">
  <p:tag name="TIMING" val="|0.4"/>
</p:tagLst>
</file>

<file path=ppt/tags/tag22.xml><?xml version="1.0" encoding="utf-8"?>
<p:tagLst xmlns:p="http://schemas.openxmlformats.org/presentationml/2006/main">
  <p:tag name="TIMING" val="|0.3|7.9|2.5|2.8|34.3"/>
</p:tagLst>
</file>

<file path=ppt/tags/tag23.xml><?xml version="1.0" encoding="utf-8"?>
<p:tagLst xmlns:p="http://schemas.openxmlformats.org/presentationml/2006/main">
  <p:tag name="TIMING" val="|0.4|14.5|24.3|1.3|6.5|1.1|41|1.1"/>
</p:tagLst>
</file>

<file path=ppt/tags/tag24.xml><?xml version="1.0" encoding="utf-8"?>
<p:tagLst xmlns:p="http://schemas.openxmlformats.org/presentationml/2006/main">
  <p:tag name="TIMING" val="|0.3|28.9|23.4|2.1|1"/>
</p:tagLst>
</file>

<file path=ppt/tags/tag25.xml><?xml version="1.0" encoding="utf-8"?>
<p:tagLst xmlns:p="http://schemas.openxmlformats.org/presentationml/2006/main">
  <p:tag name="TIMING" val="|0.1|1|55.1|1.2|1.1|68.9|1.3"/>
</p:tagLst>
</file>

<file path=ppt/tags/tag26.xml><?xml version="1.0" encoding="utf-8"?>
<p:tagLst xmlns:p="http://schemas.openxmlformats.org/presentationml/2006/main">
  <p:tag name="TIMING" val="|0.4|0.9|-1.3|16.6"/>
</p:tagLst>
</file>

<file path=ppt/tags/tag3.xml><?xml version="1.0" encoding="utf-8"?>
<p:tagLst xmlns:p="http://schemas.openxmlformats.org/presentationml/2006/main">
  <p:tag name="TIMING" val="|0.5|64.6"/>
</p:tagLst>
</file>

<file path=ppt/tags/tag4.xml><?xml version="1.0" encoding="utf-8"?>
<p:tagLst xmlns:p="http://schemas.openxmlformats.org/presentationml/2006/main">
  <p:tag name="TIMING" val="|0.3|5.2|4.2|1.7|1|10.3|1.3"/>
</p:tagLst>
</file>

<file path=ppt/tags/tag5.xml><?xml version="1.0" encoding="utf-8"?>
<p:tagLst xmlns:p="http://schemas.openxmlformats.org/presentationml/2006/main">
  <p:tag name="TIMING" val="|0.5|12.3|7.4|1.4|1.4"/>
</p:tagLst>
</file>

<file path=ppt/tags/tag6.xml><?xml version="1.0" encoding="utf-8"?>
<p:tagLst xmlns:p="http://schemas.openxmlformats.org/presentationml/2006/main">
  <p:tag name="TIMING" val="|0.2|62.1"/>
</p:tagLst>
</file>

<file path=ppt/tags/tag7.xml><?xml version="1.0" encoding="utf-8"?>
<p:tagLst xmlns:p="http://schemas.openxmlformats.org/presentationml/2006/main">
  <p:tag name="TIMING" val="|0.8|1.5|13.6|1.4|36.9|7.5|13.7"/>
</p:tagLst>
</file>

<file path=ppt/tags/tag8.xml><?xml version="1.0" encoding="utf-8"?>
<p:tagLst xmlns:p="http://schemas.openxmlformats.org/presentationml/2006/main">
  <p:tag name="TIMING" val="|0|58.8"/>
</p:tagLst>
</file>

<file path=ppt/tags/tag9.xml><?xml version="1.0" encoding="utf-8"?>
<p:tagLst xmlns:p="http://schemas.openxmlformats.org/presentationml/2006/main">
  <p:tag name="TIMING" val="|1.6|5.8|3.7|15.1|10.5|12.5|1.5"/>
</p:tagLst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eaVert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eaVert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336600"/>
    </a:dk2>
    <a:lt2>
      <a:srgbClr val="FFCC66"/>
    </a:lt2>
    <a:accent1>
      <a:srgbClr val="0099CC"/>
    </a:accent1>
    <a:accent2>
      <a:srgbClr val="009999"/>
    </a:accent2>
    <a:accent3>
      <a:srgbClr val="ADB8AA"/>
    </a:accent3>
    <a:accent4>
      <a:srgbClr val="DADADA"/>
    </a:accent4>
    <a:accent5>
      <a:srgbClr val="AACAE2"/>
    </a:accent5>
    <a:accent6>
      <a:srgbClr val="008A8A"/>
    </a:accent6>
    <a:hlink>
      <a:srgbClr val="6600CC"/>
    </a:hlink>
    <a:folHlink>
      <a:srgbClr val="FFFF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C:\Office\Templates\Presentation Designs\Soaring.pot</Template>
  <TotalTime>0</TotalTime>
  <Words>6411</Words>
  <Application>WPS Presentation</Application>
  <PresentationFormat>全屏显示(4:3)</PresentationFormat>
  <Paragraphs>544</Paragraphs>
  <Slides>39</Slides>
  <Notes>0</Notes>
  <HiddenSlides>0</HiddenSlides>
  <MMClips>39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39</vt:i4>
      </vt:variant>
    </vt:vector>
  </HeadingPairs>
  <TitlesOfParts>
    <vt:vector size="61" baseType="lpstr">
      <vt:lpstr>Arial</vt:lpstr>
      <vt:lpstr>宋体</vt:lpstr>
      <vt:lpstr>Wingdings</vt:lpstr>
      <vt:lpstr>Times New Roman</vt:lpstr>
      <vt:lpstr>DejaVu Sans</vt:lpstr>
      <vt:lpstr>文泉驿微米黑</vt:lpstr>
      <vt:lpstr>Tahoma</vt:lpstr>
      <vt:lpstr>Times New Roman</vt:lpstr>
      <vt:lpstr>微软雅黑</vt:lpstr>
      <vt:lpstr>宋体</vt:lpstr>
      <vt:lpstr>Arial Unicode MS</vt:lpstr>
      <vt:lpstr>Pothana2000</vt:lpstr>
      <vt:lpstr>文泉驿正黑</vt:lpstr>
      <vt:lpstr>Soaring</vt:lpstr>
      <vt:lpstr>PowerPoint.Slide.8</vt:lpstr>
      <vt:lpstr>Paint.Picture</vt:lpstr>
      <vt:lpstr>Paint.Picture</vt:lpstr>
      <vt:lpstr>Paint.Picture</vt:lpstr>
      <vt:lpstr>Paint.Picture</vt:lpstr>
      <vt:lpstr>Visio.Drawing.11</vt:lpstr>
      <vt:lpstr>Visio.Drawing.11</vt:lpstr>
      <vt:lpstr>Equation.3</vt:lpstr>
      <vt:lpstr>PowerPoint 演示文稿</vt:lpstr>
      <vt:lpstr>PowerPoint 演示文稿</vt:lpstr>
      <vt:lpstr>                        8 · 1      概   述        单片机应用与数据采集或工业控制时，往往作为前端机安装在工业现场，远离主机，现场数据采用串行通信方式发往主机进行处理，以降低通信成本，提高通信可靠性。如下图所示。 </vt:lpstr>
      <vt:lpstr>PowerPoint 演示文稿</vt:lpstr>
      <vt:lpstr>PowerPoint 演示文稿</vt:lpstr>
      <vt:lpstr>       通信的双方应该有一个约定，数据是什么格式，什么时候开始发送，什么时候发送完毕；接收方收到的信息是否正确等，这就是通信协议。   ★串行通信的分类：异步通信和同步通信</vt:lpstr>
      <vt:lpstr>PowerPoint 演示文稿</vt:lpstr>
      <vt:lpstr>PowerPoint 演示文稿</vt:lpstr>
      <vt:lpstr>三、单工、半双工、全双工通信方式 </vt:lpstr>
      <vt:lpstr>PowerPoint 演示文稿</vt:lpstr>
      <vt:lpstr>1.实现数据格式化          因为CPU发出的数据是并行数据，接口电路应实现不同串行通信方式下的数据格式化任务， 如自动生成起、止位的帧数据格式(异步方式)或在待传送的数据块前加上同步字符等。  </vt:lpstr>
      <vt:lpstr>PowerPoint 演示文稿</vt:lpstr>
      <vt:lpstr>        51单片机内有一个全双工的异步通信接口，通过对串行接口写控制字可以选择其数据格式，同时内部有波特率发生器，提供可选的波特率，可完成双机通信或多机通信。    </vt:lpstr>
      <vt:lpstr>PowerPoint 演示文稿</vt:lpstr>
      <vt:lpstr>PowerPoint 演示文稿</vt:lpstr>
      <vt:lpstr>PowerPoint 演示文稿</vt:lpstr>
      <vt:lpstr>PowerPoint 演示文稿</vt:lpstr>
      <vt:lpstr>8.1.6   通信线的连接           通信速率和通信距离这两个方面是相互制约的，降低通信速率，可以提高通信距离.           不同的通信距离，串行通信电路有不同的连接方法.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1.单片机和单片机之间的连接</vt:lpstr>
      <vt:lpstr>       PC 机内有COM1~COM4，它们采用的是EIA电平，所以单片机方必须加接MAX232芯片后才能和它相连。</vt:lpstr>
      <vt:lpstr>8.2   MCS-51的串行口结构与工作原理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本节主要介绍8051单片机的存贮器结构</dc:title>
  <dc:creator>zy</dc:creator>
  <cp:lastModifiedBy>godlovesjonny</cp:lastModifiedBy>
  <cp:revision>129</cp:revision>
  <cp:lastPrinted>2020-05-18T12:45:10Z</cp:lastPrinted>
  <dcterms:created xsi:type="dcterms:W3CDTF">2020-05-18T12:45:10Z</dcterms:created>
  <dcterms:modified xsi:type="dcterms:W3CDTF">2020-05-18T12:45:10Z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